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7" r:id="rId2"/>
    <p:sldId id="260" r:id="rId3"/>
    <p:sldId id="261" r:id="rId4"/>
    <p:sldId id="265" r:id="rId5"/>
    <p:sldId id="267" r:id="rId6"/>
    <p:sldId id="266" r:id="rId7"/>
    <p:sldId id="285" r:id="rId8"/>
    <p:sldId id="291" r:id="rId9"/>
    <p:sldId id="263" r:id="rId10"/>
    <p:sldId id="295" r:id="rId11"/>
    <p:sldId id="274" r:id="rId12"/>
    <p:sldId id="281" r:id="rId13"/>
    <p:sldId id="276" r:id="rId14"/>
    <p:sldId id="272" r:id="rId15"/>
    <p:sldId id="283" r:id="rId16"/>
    <p:sldId id="289" r:id="rId17"/>
    <p:sldId id="277" r:id="rId18"/>
    <p:sldId id="284" r:id="rId19"/>
    <p:sldId id="286" r:id="rId20"/>
    <p:sldId id="287" r:id="rId21"/>
    <p:sldId id="292" r:id="rId22"/>
    <p:sldId id="288" r:id="rId23"/>
    <p:sldId id="278" r:id="rId24"/>
    <p:sldId id="279" r:id="rId25"/>
    <p:sldId id="270" r:id="rId26"/>
    <p:sldId id="296" r:id="rId27"/>
    <p:sldId id="297" r:id="rId28"/>
    <p:sldId id="264" r:id="rId29"/>
    <p:sldId id="293" r:id="rId30"/>
    <p:sldId id="294" r:id="rId3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AFB5BABB-1EEC-2E44-8413-E96A7C92E7BF}">
          <p14:sldIdLst>
            <p14:sldId id="257"/>
            <p14:sldId id="260"/>
          </p14:sldIdLst>
        </p14:section>
        <p14:section name="1) DATA" id="{764D4C37-C630-9947-83F0-480626E18983}">
          <p14:sldIdLst>
            <p14:sldId id="261"/>
            <p14:sldId id="265"/>
            <p14:sldId id="267"/>
            <p14:sldId id="266"/>
            <p14:sldId id="285"/>
            <p14:sldId id="291"/>
          </p14:sldIdLst>
        </p14:section>
        <p14:section name="3)" id="{C7174569-A0F2-F847-A39B-97A1327F9849}">
          <p14:sldIdLst>
            <p14:sldId id="263"/>
            <p14:sldId id="295"/>
            <p14:sldId id="274"/>
            <p14:sldId id="281"/>
          </p14:sldIdLst>
        </p14:section>
        <p14:section name="4)" id="{482EA36B-1E42-9346-875E-D4F33A568600}">
          <p14:sldIdLst>
            <p14:sldId id="276"/>
            <p14:sldId id="272"/>
            <p14:sldId id="283"/>
            <p14:sldId id="289"/>
            <p14:sldId id="277"/>
            <p14:sldId id="284"/>
            <p14:sldId id="286"/>
            <p14:sldId id="287"/>
            <p14:sldId id="292"/>
            <p14:sldId id="288"/>
          </p14:sldIdLst>
        </p14:section>
        <p14:section name="5)" id="{F87BC9CB-4A55-1947-AE9F-6DF65541B90D}">
          <p14:sldIdLst>
            <p14:sldId id="278"/>
            <p14:sldId id="279"/>
            <p14:sldId id="270"/>
            <p14:sldId id="296"/>
            <p14:sldId id="297"/>
            <p14:sldId id="264"/>
            <p14:sldId id="293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DFF"/>
    <a:srgbClr val="040F29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E61AD-2A75-4BFF-B227-8910B5C4C390}" v="25" dt="2020-07-23T23:02:51.802"/>
    <p1510:client id="{194A7669-4359-5246-8BC8-2BE9447E5094}" v="41" dt="2020-07-23T23:59:12.328"/>
    <p1510:client id="{614E63AE-F238-C747-A192-C1C37B229146}" v="675" vWet="676" dt="2020-07-23T23:58:05.228"/>
    <p1510:client id="{80777006-C6E7-4649-8079-BC5F28F39F4B}" v="3471" dt="2020-07-23T23:57:31.447"/>
    <p1510:client id="{B049A6AF-093C-0806-652E-649F8304707A}" v="307" dt="2020-07-23T16:08:49.998"/>
    <p1510:client id="{B4F19448-B7FD-A1C0-74A9-C47E61340380}" v="104" dt="2020-07-23T22:37:49.610"/>
    <p1510:client id="{B53849BB-CFFE-4AB6-E2EA-630AB5676596}" v="1541" dt="2020-07-23T17:34:57.596"/>
    <p1510:client id="{C9A0BD02-EB92-173A-A65B-3B527DFA7C0B}" v="21" dt="2020-07-23T22:59:52.110"/>
    <p1510:client id="{CFCD04CD-05B1-C621-5259-51DB8AEDFF1D}" v="4" dt="2020-07-23T20:09:53.574"/>
    <p1510:client id="{D306147E-A9D4-20F9-2C98-6DA46DCB2014}" v="3" dt="2020-07-23T18:59:16.019"/>
    <p1510:client id="{E6515294-1FB5-769E-B5EF-B94A3B45AD87}" v="15" dt="2020-07-23T23:43:26.234"/>
    <p1510:client id="{F671A986-ACC5-E80D-8E74-0F0283C75299}" v="51" dt="2020-07-23T16:15:49.854"/>
    <p1510:client id="{F6BEA61D-1531-36EC-E47C-DD9A7EDA88E2}" v="351" dt="2020-07-23T14:37:46.066"/>
    <p1510:client id="{FAC0B086-3303-445C-947D-35AD7BED44FF}" v="36" dt="2020-07-23T20:26:03.7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81"/>
  </p:normalViewPr>
  <p:slideViewPr>
    <p:cSldViewPr snapToGrid="0">
      <p:cViewPr varScale="1">
        <p:scale>
          <a:sx n="91" d="100"/>
          <a:sy n="91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tiff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23.jpeg>
</file>

<file path=ppt/media/image24.png>
</file>

<file path=ppt/media/image25.png>
</file>

<file path=ppt/media/image26.jpeg>
</file>

<file path=ppt/media/image27.tiff>
</file>

<file path=ppt/media/image28.tiff>
</file>

<file path=ppt/media/image29.tiff>
</file>

<file path=ppt/media/image3.jpeg>
</file>

<file path=ppt/media/image30.png>
</file>

<file path=ppt/media/image300.png>
</file>

<file path=ppt/media/image31.png>
</file>

<file path=ppt/media/image32.png>
</file>

<file path=ppt/media/image34.png>
</file>

<file path=ppt/media/image35.png>
</file>

<file path=ppt/media/image350.png>
</file>

<file path=ppt/media/image36.png>
</file>

<file path=ppt/media/image360.png>
</file>

<file path=ppt/media/image4.jpeg>
</file>

<file path=ppt/media/image5.jpeg>
</file>

<file path=ppt/media/image6.tiff>
</file>

<file path=ppt/media/image7.tiff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CC4884-F6A1-B849-A68C-39F6A436E8EC}" type="datetimeFigureOut">
              <a:rPr lang="en-IT" smtClean="0"/>
              <a:t>13/08/2020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9D1C5-C42A-9646-919C-B668ADE30AC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51646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9D1C5-C42A-9646-919C-B668ADE30ACE}" type="slidenum">
              <a:rPr lang="en-IT" smtClean="0"/>
              <a:t>18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710990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9D1C5-C42A-9646-919C-B668ADE30ACE}" type="slidenum">
              <a:rPr lang="en-IT" smtClean="0"/>
              <a:t>19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564893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C7FF5-1E44-4145-8F78-35B680DB8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2DA5-5B3C-A741-B7EC-1CE91378199C}" type="datetimeFigureOut">
              <a:rPr lang="en-IT" smtClean="0"/>
              <a:t>13/08/2020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A2050-56EC-FB47-97C6-B1A653A2A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D1D60-9D74-2043-996B-B069501F0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C86E-69D8-F542-A3B5-464CB1F66CC8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00541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page1image35585680">
            <a:extLst>
              <a:ext uri="{FF2B5EF4-FFF2-40B4-BE49-F238E27FC236}">
                <a16:creationId xmlns:a16="http://schemas.microsoft.com/office/drawing/2014/main" id="{2F2BCEA0-A2B2-D04E-903A-D9E42F5CBBF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F408FE-9B2E-4242-B76D-9D0841BB7EC9}"/>
              </a:ext>
            </a:extLst>
          </p:cNvPr>
          <p:cNvSpPr txBox="1"/>
          <p:nvPr userDrawn="1"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5" name="Google Shape;596;p29">
            <a:extLst>
              <a:ext uri="{FF2B5EF4-FFF2-40B4-BE49-F238E27FC236}">
                <a16:creationId xmlns:a16="http://schemas.microsoft.com/office/drawing/2014/main" id="{AD9DAE50-FAE5-6243-9473-7712B21AD278}"/>
              </a:ext>
            </a:extLst>
          </p:cNvPr>
          <p:cNvSpPr txBox="1">
            <a:spLocks/>
          </p:cNvSpPr>
          <p:nvPr userDrawn="1"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</p:spTree>
    <p:extLst>
      <p:ext uri="{BB962C8B-B14F-4D97-AF65-F5344CB8AC3E}">
        <p14:creationId xmlns:p14="http://schemas.microsoft.com/office/powerpoint/2010/main" val="2707740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F2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694835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audio" Target="../media/media10.m4a"/><Relationship Id="rId7" Type="http://schemas.openxmlformats.org/officeDocument/2006/relationships/image" Target="../media/image17.png"/><Relationship Id="rId2" Type="http://schemas.microsoft.com/office/2007/relationships/media" Target="../media/media10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.png"/><Relationship Id="rId5" Type="http://schemas.openxmlformats.org/officeDocument/2006/relationships/image" Target="../media/image23.jpe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7" Type="http://schemas.openxmlformats.org/officeDocument/2006/relationships/image" Target="../media/image2.png"/><Relationship Id="rId2" Type="http://schemas.microsoft.com/office/2007/relationships/media" Target="../media/media17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image" Target="../media/image24.png"/><Relationship Id="rId4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7" Type="http://schemas.openxmlformats.org/officeDocument/2006/relationships/image" Target="../media/image2.png"/><Relationship Id="rId2" Type="http://schemas.microsoft.com/office/2007/relationships/media" Target="../media/media18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7" Type="http://schemas.openxmlformats.org/officeDocument/2006/relationships/image" Target="../media/image15.png"/><Relationship Id="rId2" Type="http://schemas.microsoft.com/office/2007/relationships/media" Target="../media/media19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jpe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10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7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26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tiff"/><Relationship Id="rId4" Type="http://schemas.openxmlformats.org/officeDocument/2006/relationships/image" Target="../media/image28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dpere/CheXpert-analysis" TargetMode="External"/><Relationship Id="rId7" Type="http://schemas.openxmlformats.org/officeDocument/2006/relationships/hyperlink" Target="https://stanfordmlgroup.github.io/competitions/chexpert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tiff"/><Relationship Id="rId5" Type="http://schemas.openxmlformats.org/officeDocument/2006/relationships/image" Target="../media/image28.tiff"/><Relationship Id="rId4" Type="http://schemas.openxmlformats.org/officeDocument/2006/relationships/image" Target="../media/image27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36.png"/><Relationship Id="rId3" Type="http://schemas.openxmlformats.org/officeDocument/2006/relationships/slide" Target="slide3.xml"/><Relationship Id="rId7" Type="http://schemas.openxmlformats.org/officeDocument/2006/relationships/image" Target="../media/image32.png"/><Relationship Id="rId12" Type="http://schemas.openxmlformats.org/officeDocument/2006/relationships/image" Target="../media/image350.png"/><Relationship Id="rId2" Type="http://schemas.openxmlformats.org/officeDocument/2006/relationships/image" Target="../media/image30.png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11" Type="http://schemas.openxmlformats.org/officeDocument/2006/relationships/slide" Target="slide13.xml"/><Relationship Id="rId5" Type="http://schemas.openxmlformats.org/officeDocument/2006/relationships/image" Target="../media/image31.png"/><Relationship Id="rId15" Type="http://schemas.openxmlformats.org/officeDocument/2006/relationships/image" Target="../media/image360.png"/><Relationship Id="rId10" Type="http://schemas.openxmlformats.org/officeDocument/2006/relationships/image" Target="../media/image35.png"/><Relationship Id="rId4" Type="http://schemas.openxmlformats.org/officeDocument/2006/relationships/image" Target="../media/image300.png"/><Relationship Id="rId9" Type="http://schemas.openxmlformats.org/officeDocument/2006/relationships/image" Target="../media/image34.png"/><Relationship Id="rId14" Type="http://schemas.openxmlformats.org/officeDocument/2006/relationships/slide" Target="slide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9.m4a"/><Relationship Id="rId1" Type="http://schemas.openxmlformats.org/officeDocument/2006/relationships/audio" Target="NULL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83EC15-AC45-DA48-B49A-8905A49FDDE4}"/>
              </a:ext>
            </a:extLst>
          </p:cNvPr>
          <p:cNvSpPr/>
          <p:nvPr/>
        </p:nvSpPr>
        <p:spPr>
          <a:xfrm rot="3229701">
            <a:off x="-7880992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" name="Google Shape;596;p29">
            <a:extLst>
              <a:ext uri="{FF2B5EF4-FFF2-40B4-BE49-F238E27FC236}">
                <a16:creationId xmlns:a16="http://schemas.microsoft.com/office/drawing/2014/main" id="{1E893617-B757-D443-9342-ADA8D1E5859E}"/>
              </a:ext>
            </a:extLst>
          </p:cNvPr>
          <p:cNvSpPr txBox="1">
            <a:spLocks/>
          </p:cNvSpPr>
          <p:nvPr/>
        </p:nvSpPr>
        <p:spPr>
          <a:xfrm>
            <a:off x="1174589" y="1841765"/>
            <a:ext cx="9842821" cy="64633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800" b="1">
                <a:solidFill>
                  <a:schemeClr val="bg1"/>
                </a:solidFill>
                <a:latin typeface="+mj-lt"/>
                <a:ea typeface="Roboto Condensed" panose="02000000000000000000" pitchFamily="2" charset="0"/>
                <a:cs typeface="Calibri" panose="020F0502020204030204" pitchFamily="34" charset="0"/>
              </a:rPr>
              <a:t>Automated</a:t>
            </a:r>
            <a:r>
              <a:rPr lang="en-GB"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4800" b="1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4800" b="1">
                <a:solidFill>
                  <a:srgbClr val="00FDFF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BB44A4-B4B7-B341-B9CC-942051F91DD7}"/>
              </a:ext>
            </a:extLst>
          </p:cNvPr>
          <p:cNvSpPr txBox="1"/>
          <p:nvPr/>
        </p:nvSpPr>
        <p:spPr>
          <a:xfrm>
            <a:off x="4640316" y="2968199"/>
            <a:ext cx="291136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T" sz="1800" dirty="0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Francesco Giammaria</a:t>
            </a:r>
          </a:p>
          <a:p>
            <a:pPr algn="ctr">
              <a:lnSpc>
                <a:spcPct val="150000"/>
              </a:lnSpc>
            </a:pPr>
            <a:r>
              <a:rPr lang="en-IT" sz="1800" dirty="0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Stefano Gusmeroli</a:t>
            </a:r>
          </a:p>
          <a:p>
            <a:pPr algn="ctr">
              <a:lnSpc>
                <a:spcPct val="150000"/>
              </a:lnSpc>
            </a:pPr>
            <a:r>
              <a:rPr lang="en-IT" sz="1800" dirty="0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Edoardo Peretti</a:t>
            </a:r>
          </a:p>
          <a:p>
            <a:pPr algn="ctr">
              <a:lnSpc>
                <a:spcPct val="150000"/>
              </a:lnSpc>
            </a:pPr>
            <a:r>
              <a:rPr lang="en-IT" sz="1800" dirty="0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Matteo Savino</a:t>
            </a:r>
          </a:p>
          <a:p>
            <a:pPr algn="ctr">
              <a:lnSpc>
                <a:spcPct val="150000"/>
              </a:lnSpc>
            </a:pPr>
            <a:r>
              <a:rPr lang="en-IT" sz="1800" dirty="0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Alessio Tranchida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691882-82E4-444F-AD04-2A1E006E8067}"/>
              </a:ext>
            </a:extLst>
          </p:cNvPr>
          <p:cNvSpPr txBox="1"/>
          <p:nvPr/>
        </p:nvSpPr>
        <p:spPr>
          <a:xfrm>
            <a:off x="3724888" y="562484"/>
            <a:ext cx="4742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8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70AE89-824B-FC40-A4DB-375C7E8F7995}"/>
              </a:ext>
            </a:extLst>
          </p:cNvPr>
          <p:cNvSpPr/>
          <p:nvPr/>
        </p:nvSpPr>
        <p:spPr>
          <a:xfrm rot="7415539">
            <a:off x="1007448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13" name="Picture 1" descr="page1image35585680">
            <a:extLst>
              <a:ext uri="{FF2B5EF4-FFF2-40B4-BE49-F238E27FC236}">
                <a16:creationId xmlns:a16="http://schemas.microsoft.com/office/drawing/2014/main" id="{69015734-74A7-8B4B-A075-544885ED1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55" y="5949673"/>
            <a:ext cx="2380967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72223645-4417-4004-900E-C1771F63F9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sp>
        <p:nvSpPr>
          <p:cNvPr id="2" name="CasellaDiTesto 1"/>
          <p:cNvSpPr txBox="1"/>
          <p:nvPr/>
        </p:nvSpPr>
        <p:spPr>
          <a:xfrm>
            <a:off x="8168689" y="6088172"/>
            <a:ext cx="3177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rgbClr val="FFFF00"/>
                </a:solidFill>
                <a:latin typeface="+mn-lt"/>
              </a:rPr>
              <a:t>Tutor: Dr. Daniele Loiacono</a:t>
            </a:r>
          </a:p>
        </p:txBody>
      </p:sp>
    </p:spTree>
    <p:extLst>
      <p:ext uri="{BB962C8B-B14F-4D97-AF65-F5344CB8AC3E}">
        <p14:creationId xmlns:p14="http://schemas.microsoft.com/office/powerpoint/2010/main" val="462359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92"/>
    </mc:Choice>
    <mc:Fallback xmlns="">
      <p:transition spd="slow" advTm="13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E99197C3-8C0C-2147-B286-143C1DEDE3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6345" y="1165930"/>
            <a:ext cx="8212384" cy="49228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1" descr="page1image35585680">
            <a:extLst>
              <a:ext uri="{FF2B5EF4-FFF2-40B4-BE49-F238E27FC236}">
                <a16:creationId xmlns:a16="http://schemas.microsoft.com/office/drawing/2014/main" id="{0881764F-0A7A-F546-A158-D11481ABE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596;p29">
            <a:extLst>
              <a:ext uri="{FF2B5EF4-FFF2-40B4-BE49-F238E27FC236}">
                <a16:creationId xmlns:a16="http://schemas.microsoft.com/office/drawing/2014/main" id="{02E4DDE1-6DEC-0D41-81BE-CD5313D20B50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AEA633-5890-0E44-8E78-97FBAE2A1336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843000-E2AE-3A44-9818-43DB85D890D8}"/>
              </a:ext>
            </a:extLst>
          </p:cNvPr>
          <p:cNvSpPr/>
          <p:nvPr/>
        </p:nvSpPr>
        <p:spPr>
          <a:xfrm rot="3229701">
            <a:off x="12826270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BC5769-0CB9-8F4F-8A6F-1C2DE9D931EB}"/>
              </a:ext>
            </a:extLst>
          </p:cNvPr>
          <p:cNvSpPr/>
          <p:nvPr/>
        </p:nvSpPr>
        <p:spPr>
          <a:xfrm rot="7415539">
            <a:off x="-799496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2" name="Immagine 8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EA29CCCD-CFB5-411A-999A-D84E084A04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3582" y="1410030"/>
            <a:ext cx="7661562" cy="49269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7B409D0-3F1A-FA45-9CC0-D7BDEFFBC8D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41122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15709">
        <p159:morph option="byObject"/>
      </p:transition>
    </mc:Choice>
    <mc:Fallback xmlns="">
      <p:transition spd="slow" advTm="157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51B26EB-9B02-1E49-BE8D-71CE757D1028}"/>
              </a:ext>
            </a:extLst>
          </p:cNvPr>
          <p:cNvSpPr txBox="1"/>
          <p:nvPr/>
        </p:nvSpPr>
        <p:spPr>
          <a:xfrm>
            <a:off x="1654695" y="919650"/>
            <a:ext cx="8882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>
                <a:solidFill>
                  <a:schemeClr val="bg1"/>
                </a:solidFill>
              </a:rPr>
              <a:t>t-</a:t>
            </a:r>
            <a:r>
              <a:rPr lang="en-IT" sz="2800" b="1">
                <a:solidFill>
                  <a:schemeClr val="bg1"/>
                </a:solidFill>
              </a:rPr>
              <a:t>SNE </a:t>
            </a:r>
            <a:r>
              <a:rPr lang="en-IT" sz="2800">
                <a:solidFill>
                  <a:srgbClr val="00FDFF"/>
                </a:solidFill>
              </a:rPr>
              <a:t>(t-distibuted stochastic neighbor embedding)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B3DD3E5-177F-6A46-97BD-40802D156A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43" b="15631"/>
          <a:stretch/>
        </p:blipFill>
        <p:spPr>
          <a:xfrm>
            <a:off x="2322426" y="1771975"/>
            <a:ext cx="7547148" cy="4169000"/>
          </a:xfrm>
          <a:prstGeom prst="rect">
            <a:avLst/>
          </a:prstGeom>
        </p:spPr>
      </p:pic>
      <p:pic>
        <p:nvPicPr>
          <p:cNvPr id="10" name="Picture 1" descr="page1image35585680">
            <a:extLst>
              <a:ext uri="{FF2B5EF4-FFF2-40B4-BE49-F238E27FC236}">
                <a16:creationId xmlns:a16="http://schemas.microsoft.com/office/drawing/2014/main" id="{5E3E7A00-EDFD-A24D-AE28-3448B0B81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596;p29">
            <a:extLst>
              <a:ext uri="{FF2B5EF4-FFF2-40B4-BE49-F238E27FC236}">
                <a16:creationId xmlns:a16="http://schemas.microsoft.com/office/drawing/2014/main" id="{830AB025-EAF8-7245-AD97-EAF1480365CE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816679-8BF9-9244-B187-CA60CBB278B9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00416C0-35C2-B341-B622-6C05536F40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329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20643">
        <p159:morph option="byObject"/>
      </p:transition>
    </mc:Choice>
    <mc:Fallback xmlns="">
      <p:transition spd="slow" advTm="206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>
            <a:extLst>
              <a:ext uri="{FF2B5EF4-FFF2-40B4-BE49-F238E27FC236}">
                <a16:creationId xmlns:a16="http://schemas.microsoft.com/office/drawing/2014/main" id="{85411BD6-E6B6-AC41-9A9F-50A28DEF57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18" r="-159" b="15365"/>
          <a:stretch/>
        </p:blipFill>
        <p:spPr>
          <a:xfrm>
            <a:off x="2407556" y="1783176"/>
            <a:ext cx="7376886" cy="41069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68EBE7-55DA-584D-B3D2-2567FD3B4A6E}"/>
              </a:ext>
            </a:extLst>
          </p:cNvPr>
          <p:cNvSpPr txBox="1"/>
          <p:nvPr/>
        </p:nvSpPr>
        <p:spPr>
          <a:xfrm>
            <a:off x="1654695" y="919650"/>
            <a:ext cx="8882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>
                <a:solidFill>
                  <a:schemeClr val="bg1"/>
                </a:solidFill>
              </a:rPr>
              <a:t>t-</a:t>
            </a:r>
            <a:r>
              <a:rPr lang="en-IT" sz="2800" b="1">
                <a:solidFill>
                  <a:schemeClr val="bg1"/>
                </a:solidFill>
              </a:rPr>
              <a:t>SNE</a:t>
            </a:r>
            <a:endParaRPr lang="en-IT" sz="2800">
              <a:solidFill>
                <a:srgbClr val="00FDFF"/>
              </a:solidFill>
            </a:endParaRPr>
          </a:p>
        </p:txBody>
      </p:sp>
      <p:pic>
        <p:nvPicPr>
          <p:cNvPr id="7" name="Picture 1" descr="page1image35585680">
            <a:extLst>
              <a:ext uri="{FF2B5EF4-FFF2-40B4-BE49-F238E27FC236}">
                <a16:creationId xmlns:a16="http://schemas.microsoft.com/office/drawing/2014/main" id="{AD13CA5F-0730-954D-8BCE-2FC8D03E3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596;p29">
            <a:extLst>
              <a:ext uri="{FF2B5EF4-FFF2-40B4-BE49-F238E27FC236}">
                <a16:creationId xmlns:a16="http://schemas.microsoft.com/office/drawing/2014/main" id="{4FACC039-3282-2E4B-824B-143501825163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CD29CD-86C6-6546-8B02-79843F80B2EE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4405207-6AFC-6D42-97E1-747F599DCD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98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27763">
        <p159:morph option="byObject"/>
      </p:transition>
    </mc:Choice>
    <mc:Fallback xmlns="">
      <p:transition spd="slow" advTm="277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TextBox 1">
            <a:extLst>
              <a:ext uri="{FF2B5EF4-FFF2-40B4-BE49-F238E27FC236}">
                <a16:creationId xmlns:a16="http://schemas.microsoft.com/office/drawing/2014/main" id="{BB454769-1C07-8443-9454-DDDFABDAE9CC}"/>
              </a:ext>
            </a:extLst>
          </p:cNvPr>
          <p:cNvSpPr txBox="1"/>
          <p:nvPr/>
        </p:nvSpPr>
        <p:spPr>
          <a:xfrm>
            <a:off x="1879176" y="2551837"/>
            <a:ext cx="84336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5400">
                <a:solidFill>
                  <a:schemeClr val="bg1"/>
                </a:solidFill>
              </a:rPr>
              <a:t>CLASSIFICATION MODELS</a:t>
            </a:r>
          </a:p>
        </p:txBody>
      </p:sp>
      <p:pic>
        <p:nvPicPr>
          <p:cNvPr id="7" name="Picture 1" descr="page1image35585680">
            <a:extLst>
              <a:ext uri="{FF2B5EF4-FFF2-40B4-BE49-F238E27FC236}">
                <a16:creationId xmlns:a16="http://schemas.microsoft.com/office/drawing/2014/main" id="{00E48FA3-A890-0146-BCBE-A29E3009D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-822114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596;p29">
            <a:extLst>
              <a:ext uri="{FF2B5EF4-FFF2-40B4-BE49-F238E27FC236}">
                <a16:creationId xmlns:a16="http://schemas.microsoft.com/office/drawing/2014/main" id="{73923D0D-3857-184A-ABB6-2D90C5F40427}"/>
              </a:ext>
            </a:extLst>
          </p:cNvPr>
          <p:cNvSpPr txBox="1">
            <a:spLocks/>
          </p:cNvSpPr>
          <p:nvPr/>
        </p:nvSpPr>
        <p:spPr>
          <a:xfrm>
            <a:off x="4121813" y="-8825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E8C429-CE70-454F-B70C-61C9FDECB5E3}"/>
              </a:ext>
            </a:extLst>
          </p:cNvPr>
          <p:cNvSpPr txBox="1"/>
          <p:nvPr/>
        </p:nvSpPr>
        <p:spPr>
          <a:xfrm>
            <a:off x="10248577" y="-875401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94AEB2-3244-654D-BC41-7DA812AB5FDF}"/>
              </a:ext>
            </a:extLst>
          </p:cNvPr>
          <p:cNvSpPr/>
          <p:nvPr/>
        </p:nvSpPr>
        <p:spPr>
          <a:xfrm rot="3229701">
            <a:off x="-7880992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ADCB89-1599-4F46-9FE9-DA6680198E33}"/>
              </a:ext>
            </a:extLst>
          </p:cNvPr>
          <p:cNvSpPr/>
          <p:nvPr/>
        </p:nvSpPr>
        <p:spPr>
          <a:xfrm rot="7415539">
            <a:off x="1007448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E661122-A7B1-3348-8FB7-4B2C769949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34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822"/>
    </mc:Choice>
    <mc:Fallback xmlns="">
      <p:transition spd="slow" advTm="1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!!TextBox 1">
            <a:extLst>
              <a:ext uri="{FF2B5EF4-FFF2-40B4-BE49-F238E27FC236}">
                <a16:creationId xmlns:a16="http://schemas.microsoft.com/office/drawing/2014/main" id="{951B26EB-9B02-1E49-BE8D-71CE757D1028}"/>
              </a:ext>
            </a:extLst>
          </p:cNvPr>
          <p:cNvSpPr txBox="1"/>
          <p:nvPr/>
        </p:nvSpPr>
        <p:spPr>
          <a:xfrm>
            <a:off x="2119659" y="1132343"/>
            <a:ext cx="55365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3200" b="1">
                <a:solidFill>
                  <a:srgbClr val="00FDFF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DIMENSIONALITY REDUCTION </a:t>
            </a: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CFF8CC45-C36A-8D42-9F32-97CC7023C256}"/>
              </a:ext>
            </a:extLst>
          </p:cNvPr>
          <p:cNvSpPr txBox="1"/>
          <p:nvPr/>
        </p:nvSpPr>
        <p:spPr>
          <a:xfrm>
            <a:off x="8620060" y="1040009"/>
            <a:ext cx="137569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4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PCA</a:t>
            </a:r>
            <a:endParaRPr lang="en-IT" b="1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F9D49F18-2882-0147-864D-C35F7C0F7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1521" y="2153201"/>
            <a:ext cx="6608957" cy="4050651"/>
          </a:xfrm>
          <a:prstGeom prst="rect">
            <a:avLst/>
          </a:prstGeom>
        </p:spPr>
      </p:pic>
      <p:sp>
        <p:nvSpPr>
          <p:cNvPr id="8" name="Freccia a destra 9">
            <a:extLst>
              <a:ext uri="{FF2B5EF4-FFF2-40B4-BE49-F238E27FC236}">
                <a16:creationId xmlns:a16="http://schemas.microsoft.com/office/drawing/2014/main" id="{791E4F70-F2EE-0748-86D9-B0D831641949}"/>
              </a:ext>
            </a:extLst>
          </p:cNvPr>
          <p:cNvSpPr/>
          <p:nvPr/>
        </p:nvSpPr>
        <p:spPr>
          <a:xfrm>
            <a:off x="7656223" y="1225260"/>
            <a:ext cx="638815" cy="398940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Picture 1" descr="page1image35585680">
            <a:extLst>
              <a:ext uri="{FF2B5EF4-FFF2-40B4-BE49-F238E27FC236}">
                <a16:creationId xmlns:a16="http://schemas.microsoft.com/office/drawing/2014/main" id="{8B134548-5F3C-454C-9346-0AF43E654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596;p29">
            <a:extLst>
              <a:ext uri="{FF2B5EF4-FFF2-40B4-BE49-F238E27FC236}">
                <a16:creationId xmlns:a16="http://schemas.microsoft.com/office/drawing/2014/main" id="{8DD298D7-5327-4C48-B90A-74BDF642D79D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FE0FD-F625-9E48-A76E-9C652B889651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CD6789-C156-C048-86E0-0ED33FFB4E2B}"/>
              </a:ext>
            </a:extLst>
          </p:cNvPr>
          <p:cNvSpPr/>
          <p:nvPr/>
        </p:nvSpPr>
        <p:spPr>
          <a:xfrm rot="3229701">
            <a:off x="12826270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E08E6-00FF-B344-BF0C-006D1FED5E95}"/>
              </a:ext>
            </a:extLst>
          </p:cNvPr>
          <p:cNvSpPr/>
          <p:nvPr/>
        </p:nvSpPr>
        <p:spPr>
          <a:xfrm rot="7415539">
            <a:off x="-799496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58D82B1-1E43-1241-A947-760C9D9212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030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20362">
        <p159:morph option="byObject"/>
      </p:transition>
    </mc:Choice>
    <mc:Fallback xmlns="">
      <p:transition spd="slow" advTm="203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TextBox 1">
            <a:extLst>
              <a:ext uri="{FF2B5EF4-FFF2-40B4-BE49-F238E27FC236}">
                <a16:creationId xmlns:a16="http://schemas.microsoft.com/office/drawing/2014/main" id="{44CCEA6E-961D-E746-A6DA-F800183F1170}"/>
              </a:ext>
            </a:extLst>
          </p:cNvPr>
          <p:cNvSpPr txBox="1"/>
          <p:nvPr/>
        </p:nvSpPr>
        <p:spPr>
          <a:xfrm>
            <a:off x="472407" y="1508019"/>
            <a:ext cx="5759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800" b="1">
                <a:solidFill>
                  <a:srgbClr val="00FDFF"/>
                </a:solidFill>
              </a:rPr>
              <a:t>LOGISTIC REGRESSION</a:t>
            </a:r>
          </a:p>
        </p:txBody>
      </p:sp>
      <p:sp>
        <p:nvSpPr>
          <p:cNvPr id="3" name="!!TextBox 1">
            <a:extLst>
              <a:ext uri="{FF2B5EF4-FFF2-40B4-BE49-F238E27FC236}">
                <a16:creationId xmlns:a16="http://schemas.microsoft.com/office/drawing/2014/main" id="{194F3D7F-B9BE-0C43-B300-41730F220E78}"/>
              </a:ext>
            </a:extLst>
          </p:cNvPr>
          <p:cNvSpPr txBox="1"/>
          <p:nvPr/>
        </p:nvSpPr>
        <p:spPr>
          <a:xfrm>
            <a:off x="6096000" y="1538930"/>
            <a:ext cx="5248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800" b="1">
                <a:solidFill>
                  <a:srgbClr val="00FDFF"/>
                </a:solidFill>
              </a:rPr>
              <a:t>RANDOM FOREST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5368A6-679C-7544-A6B1-D10DF7B431D1}"/>
              </a:ext>
            </a:extLst>
          </p:cNvPr>
          <p:cNvSpPr txBox="1"/>
          <p:nvPr/>
        </p:nvSpPr>
        <p:spPr>
          <a:xfrm>
            <a:off x="1266092" y="2278965"/>
            <a:ext cx="4149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Tx/>
              <a:buChar char="-"/>
            </a:pPr>
            <a:r>
              <a:rPr lang="en-IT" sz="20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Bagging Model </a:t>
            </a:r>
          </a:p>
          <a:p>
            <a:pPr marL="342900" indent="-342900">
              <a:buClr>
                <a:schemeClr val="bg1"/>
              </a:buClr>
              <a:buFontTx/>
              <a:buChar char="-"/>
            </a:pPr>
            <a:endParaRPr lang="en-IT" sz="200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E2BD10-D85A-C34F-9858-EA2ED3E5070C}"/>
              </a:ext>
            </a:extLst>
          </p:cNvPr>
          <p:cNvSpPr txBox="1"/>
          <p:nvPr/>
        </p:nvSpPr>
        <p:spPr>
          <a:xfrm>
            <a:off x="7194486" y="2278965"/>
            <a:ext cx="41499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Tx/>
              <a:buChar char="-"/>
            </a:pPr>
            <a:r>
              <a:rPr lang="en-IT" sz="20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100 trees</a:t>
            </a:r>
          </a:p>
          <a:p>
            <a:pPr marL="342900" indent="-342900">
              <a:buClr>
                <a:schemeClr val="bg1"/>
              </a:buClr>
              <a:buFontTx/>
              <a:buChar char="-"/>
            </a:pPr>
            <a:r>
              <a:rPr lang="en-IT" sz="20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features random selection</a:t>
            </a:r>
          </a:p>
          <a:p>
            <a:pPr marL="342900" indent="-342900">
              <a:buClr>
                <a:schemeClr val="bg1"/>
              </a:buClr>
              <a:buFontTx/>
              <a:buChar char="-"/>
            </a:pPr>
            <a:r>
              <a:rPr lang="en-GB" sz="20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Q</a:t>
            </a:r>
            <a:r>
              <a:rPr lang="en-IT" sz="20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uality of split: Gini index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134239-D483-124A-BA6E-F992E7290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086" y="3649784"/>
            <a:ext cx="4598222" cy="21179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03F6A8-1B8C-4B49-8D78-F8A8CA1B5D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1971"/>
          <a:stretch/>
        </p:blipFill>
        <p:spPr>
          <a:xfrm>
            <a:off x="7681894" y="3547411"/>
            <a:ext cx="2587521" cy="2318817"/>
          </a:xfrm>
          <a:prstGeom prst="rect">
            <a:avLst/>
          </a:prstGeom>
        </p:spPr>
      </p:pic>
      <p:pic>
        <p:nvPicPr>
          <p:cNvPr id="8" name="Picture 1" descr="page1image35585680">
            <a:extLst>
              <a:ext uri="{FF2B5EF4-FFF2-40B4-BE49-F238E27FC236}">
                <a16:creationId xmlns:a16="http://schemas.microsoft.com/office/drawing/2014/main" id="{36788016-C9D3-094D-AC90-28218BA44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596;p29">
            <a:extLst>
              <a:ext uri="{FF2B5EF4-FFF2-40B4-BE49-F238E27FC236}">
                <a16:creationId xmlns:a16="http://schemas.microsoft.com/office/drawing/2014/main" id="{E5D3B0B2-917F-E64E-8FE3-091561491B92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91377A-D49F-BE4E-8CDC-D65E02A80CA1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40595"/>
      </p:ext>
    </p:extLst>
  </p:cSld>
  <p:clrMapOvr>
    <a:masterClrMapping/>
  </p:clrMapOvr>
  <p:transition spd="slow" advTm="998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C795B4FF-D538-4310-835F-EB9AFBECDDAB}"/>
              </a:ext>
            </a:extLst>
          </p:cNvPr>
          <p:cNvSpPr txBox="1"/>
          <p:nvPr/>
        </p:nvSpPr>
        <p:spPr>
          <a:xfrm>
            <a:off x="670295" y="1217937"/>
            <a:ext cx="345151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3600" b="1">
                <a:solidFill>
                  <a:srgbClr val="00FDFF"/>
                </a:solidFill>
                <a:latin typeface="+mj-lt"/>
                <a:ea typeface="Apple Symbols" panose="02000000000000000000" pitchFamily="2" charset="-79"/>
                <a:cs typeface="Mangal" panose="02040503050203030202" pitchFamily="18" charset="0"/>
              </a:rPr>
              <a:t>Treatment of </a:t>
            </a:r>
            <a:r>
              <a:rPr lang="it-IT" sz="3600" b="1" err="1">
                <a:solidFill>
                  <a:srgbClr val="00FDFF"/>
                </a:solidFill>
                <a:latin typeface="+mj-lt"/>
                <a:ea typeface="Apple Symbols" panose="02000000000000000000" pitchFamily="2" charset="-79"/>
                <a:cs typeface="Mangal" panose="02040503050203030202" pitchFamily="18" charset="0"/>
              </a:rPr>
              <a:t>Uncertanties</a:t>
            </a:r>
            <a:endParaRPr lang="it-IT" sz="3600" b="1">
              <a:solidFill>
                <a:srgbClr val="00FDFF"/>
              </a:solidFill>
              <a:latin typeface="+mj-lt"/>
              <a:ea typeface="Apple Symbols" panose="02000000000000000000" pitchFamily="2" charset="-79"/>
              <a:cs typeface="Mangal" panose="02040503050203030202" pitchFamily="18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1B90C4D-F81F-F143-B42A-48DC2EFE4D1E}"/>
              </a:ext>
            </a:extLst>
          </p:cNvPr>
          <p:cNvSpPr txBox="1"/>
          <p:nvPr/>
        </p:nvSpPr>
        <p:spPr>
          <a:xfrm>
            <a:off x="534570" y="3058270"/>
            <a:ext cx="4872927" cy="2609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>
                <a:solidFill>
                  <a:srgbClr val="FFFF00"/>
                </a:solidFill>
              </a:rPr>
              <a:t>Uncertain values </a:t>
            </a:r>
            <a:r>
              <a:rPr lang="en-US" sz="2400">
                <a:solidFill>
                  <a:srgbClr val="FFFF00"/>
                </a:solidFill>
              </a:rPr>
              <a:t>can be: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1"/>
                </a:solidFill>
              </a:rPr>
              <a:t>Discarded (</a:t>
            </a:r>
            <a:r>
              <a:rPr lang="en-US" sz="2400" i="1">
                <a:solidFill>
                  <a:schemeClr val="bg1"/>
                </a:solidFill>
              </a:rPr>
              <a:t>p </a:t>
            </a:r>
            <a:r>
              <a:rPr lang="en-US" sz="2400">
                <a:solidFill>
                  <a:schemeClr val="bg1"/>
                </a:solidFill>
              </a:rPr>
              <a:t>= -1)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1"/>
                </a:solidFill>
              </a:rPr>
              <a:t>All assigned to 0 (</a:t>
            </a:r>
            <a:r>
              <a:rPr lang="en-US" sz="2400" i="1">
                <a:solidFill>
                  <a:schemeClr val="bg1"/>
                </a:solidFill>
              </a:rPr>
              <a:t>p</a:t>
            </a:r>
            <a:r>
              <a:rPr lang="en-US" sz="2400">
                <a:solidFill>
                  <a:schemeClr val="bg1"/>
                </a:solidFill>
              </a:rPr>
              <a:t> = 0)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1"/>
                </a:solidFill>
              </a:rPr>
              <a:t>All assigned to 1 (</a:t>
            </a:r>
            <a:r>
              <a:rPr lang="en-US" sz="2400" i="1">
                <a:solidFill>
                  <a:schemeClr val="bg1"/>
                </a:solidFill>
              </a:rPr>
              <a:t>p</a:t>
            </a:r>
            <a:r>
              <a:rPr lang="en-US" sz="2400">
                <a:solidFill>
                  <a:schemeClr val="bg1"/>
                </a:solidFill>
              </a:rPr>
              <a:t> = 1)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1"/>
                </a:solidFill>
              </a:rPr>
              <a:t>Assigned to 1 with probability </a:t>
            </a:r>
            <a:r>
              <a:rPr lang="en-US" sz="2400" i="1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4F70B0-DDB4-6D4D-97F8-13744D4C4EBE}"/>
              </a:ext>
            </a:extLst>
          </p:cNvPr>
          <p:cNvSpPr txBox="1"/>
          <p:nvPr/>
        </p:nvSpPr>
        <p:spPr>
          <a:xfrm>
            <a:off x="6340390" y="998752"/>
            <a:ext cx="4645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>
                <a:solidFill>
                  <a:srgbClr val="FFFF00"/>
                </a:solidFill>
              </a:rPr>
              <a:t>(</a:t>
            </a:r>
            <a:r>
              <a:rPr lang="en-IT" sz="2000">
                <a:solidFill>
                  <a:srgbClr val="FFFF00"/>
                </a:solidFill>
              </a:rPr>
              <a:t>Logit Models for different uncertainties</a:t>
            </a:r>
            <a:r>
              <a:rPr lang="en-IT">
                <a:solidFill>
                  <a:srgbClr val="FFFF00"/>
                </a:solidFill>
              </a:rPr>
              <a:t>)</a:t>
            </a:r>
          </a:p>
        </p:txBody>
      </p:sp>
      <p:pic>
        <p:nvPicPr>
          <p:cNvPr id="6" name="Picture 1" descr="page1image35585680">
            <a:extLst>
              <a:ext uri="{FF2B5EF4-FFF2-40B4-BE49-F238E27FC236}">
                <a16:creationId xmlns:a16="http://schemas.microsoft.com/office/drawing/2014/main" id="{53416D6D-0024-5949-9C0C-A6A47FFF5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596;p29">
            <a:extLst>
              <a:ext uri="{FF2B5EF4-FFF2-40B4-BE49-F238E27FC236}">
                <a16:creationId xmlns:a16="http://schemas.microsoft.com/office/drawing/2014/main" id="{49DDD7C4-DC37-6441-A00D-98F4E23D0565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9ED8EF-32A6-364B-9214-F6FA9E51C110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203D95-A0E2-F14B-ACDF-F4F0D2A3529B}"/>
              </a:ext>
            </a:extLst>
          </p:cNvPr>
          <p:cNvGrpSpPr/>
          <p:nvPr/>
        </p:nvGrpSpPr>
        <p:grpSpPr>
          <a:xfrm>
            <a:off x="5526757" y="1410870"/>
            <a:ext cx="6273091" cy="4838638"/>
            <a:chOff x="5526757" y="1410870"/>
            <a:chExt cx="6273091" cy="4838638"/>
          </a:xfrm>
        </p:grpSpPr>
        <p:pic>
          <p:nvPicPr>
            <p:cNvPr id="2" name="Immagine 2" descr="Immagine che contiene mappa, testo&#10;&#10;Descrizione generata automaticamente">
              <a:extLst>
                <a:ext uri="{FF2B5EF4-FFF2-40B4-BE49-F238E27FC236}">
                  <a16:creationId xmlns:a16="http://schemas.microsoft.com/office/drawing/2014/main" id="{141254F4-6F98-45E0-890C-092E88BF8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26757" y="1410870"/>
              <a:ext cx="6273091" cy="483863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9B69CC7-B7E2-AA44-ADB1-3098EDE01552}"/>
                </a:ext>
              </a:extLst>
            </p:cNvPr>
            <p:cNvSpPr txBox="1"/>
            <p:nvPr/>
          </p:nvSpPr>
          <p:spPr>
            <a:xfrm>
              <a:off x="7789505" y="1450418"/>
              <a:ext cx="174759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IT" sz="1600" b="1"/>
                <a:t>Pleural Effusion</a:t>
              </a:r>
            </a:p>
          </p:txBody>
        </p:sp>
      </p:grp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356117"/>
      </p:ext>
    </p:extLst>
  </p:cSld>
  <p:clrMapOvr>
    <a:masterClrMapping/>
  </p:clrMapOvr>
  <p:transition spd="slow" advTm="3203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TextBox 1">
            <a:extLst>
              <a:ext uri="{FF2B5EF4-FFF2-40B4-BE49-F238E27FC236}">
                <a16:creationId xmlns:a16="http://schemas.microsoft.com/office/drawing/2014/main" id="{E973A425-2C42-1449-A6BE-E51461C9F8B8}"/>
              </a:ext>
            </a:extLst>
          </p:cNvPr>
          <p:cNvSpPr txBox="1"/>
          <p:nvPr/>
        </p:nvSpPr>
        <p:spPr>
          <a:xfrm>
            <a:off x="4334721" y="832841"/>
            <a:ext cx="3522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800" b="1">
                <a:solidFill>
                  <a:srgbClr val="FFFF00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ASSOCIATIONS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A28B3522-F84C-EF42-9FB7-D632D1F116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5906" y="1723377"/>
            <a:ext cx="5480187" cy="4325731"/>
          </a:xfrm>
          <a:prstGeom prst="rect">
            <a:avLst/>
          </a:prstGeom>
          <a:effectLst>
            <a:glow rad="3175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7" name="!!TextBox 1">
            <a:extLst>
              <a:ext uri="{FF2B5EF4-FFF2-40B4-BE49-F238E27FC236}">
                <a16:creationId xmlns:a16="http://schemas.microsoft.com/office/drawing/2014/main" id="{291CF7E2-9535-3A47-8F47-55ED1D9CC7F5}"/>
              </a:ext>
            </a:extLst>
          </p:cNvPr>
          <p:cNvSpPr txBox="1"/>
          <p:nvPr/>
        </p:nvSpPr>
        <p:spPr>
          <a:xfrm>
            <a:off x="4980462" y="6122715"/>
            <a:ext cx="2231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[</a:t>
            </a:r>
            <a:r>
              <a:rPr lang="it-IT" err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Pham</a:t>
            </a:r>
            <a:r>
              <a:rPr lang="it-IT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 et al. 2019]</a:t>
            </a:r>
            <a:endParaRPr lang="en-IT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pic>
        <p:nvPicPr>
          <p:cNvPr id="9" name="Picture 1" descr="page1image35585680">
            <a:extLst>
              <a:ext uri="{FF2B5EF4-FFF2-40B4-BE49-F238E27FC236}">
                <a16:creationId xmlns:a16="http://schemas.microsoft.com/office/drawing/2014/main" id="{FFBEA7A8-83C1-A248-AD67-5FD13F6F5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596;p29">
            <a:extLst>
              <a:ext uri="{FF2B5EF4-FFF2-40B4-BE49-F238E27FC236}">
                <a16:creationId xmlns:a16="http://schemas.microsoft.com/office/drawing/2014/main" id="{D74CB4C9-0F69-DA44-A44A-D317D89E660C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E0F465-E062-F64D-AD04-57C37EFED5C0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FC77150-C9D2-164C-81A6-55306CB9BA16}"/>
              </a:ext>
            </a:extLst>
          </p:cNvPr>
          <p:cNvSpPr/>
          <p:nvPr/>
        </p:nvSpPr>
        <p:spPr>
          <a:xfrm rot="4022966">
            <a:off x="4893463" y="3068276"/>
            <a:ext cx="693109" cy="278253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8257252"/>
      </p:ext>
    </p:extLst>
  </p:cSld>
  <p:clrMapOvr>
    <a:masterClrMapping/>
  </p:clrMapOvr>
  <p:transition spd="slow" advTm="4133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!!TextBox 1">
            <a:extLst>
              <a:ext uri="{FF2B5EF4-FFF2-40B4-BE49-F238E27FC236}">
                <a16:creationId xmlns:a16="http://schemas.microsoft.com/office/drawing/2014/main" id="{56784F7C-8E31-2045-9337-0B88B9D1FBD4}"/>
              </a:ext>
            </a:extLst>
          </p:cNvPr>
          <p:cNvSpPr txBox="1"/>
          <p:nvPr/>
        </p:nvSpPr>
        <p:spPr>
          <a:xfrm>
            <a:off x="3816672" y="1141327"/>
            <a:ext cx="455865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it-IT" sz="3600" b="1" err="1">
                <a:solidFill>
                  <a:srgbClr val="00FDFF"/>
                </a:solidFill>
                <a:latin typeface="+mj-lt"/>
                <a:ea typeface="Roboto Condensed" panose="02000000000000000000" pitchFamily="2" charset="0"/>
              </a:rPr>
              <a:t>Conditional</a:t>
            </a:r>
            <a:r>
              <a:rPr lang="it-IT" sz="3600" b="1">
                <a:solidFill>
                  <a:srgbClr val="00FDFF"/>
                </a:solidFill>
                <a:latin typeface="+mj-lt"/>
                <a:ea typeface="Roboto Condensed" panose="02000000000000000000" pitchFamily="2" charset="0"/>
              </a:rPr>
              <a:t> </a:t>
            </a:r>
            <a:r>
              <a:rPr lang="it-IT" sz="3600" b="1" err="1">
                <a:solidFill>
                  <a:srgbClr val="00FDFF"/>
                </a:solidFill>
                <a:latin typeface="+mj-lt"/>
                <a:ea typeface="Roboto Condensed" panose="02000000000000000000" pitchFamily="2" charset="0"/>
              </a:rPr>
              <a:t>Models</a:t>
            </a:r>
            <a:endParaRPr lang="it-IT" sz="3600" b="1">
              <a:solidFill>
                <a:srgbClr val="00FDFF"/>
              </a:solidFill>
              <a:latin typeface="+mj-lt"/>
              <a:ea typeface="Roboto Condensed" panose="02000000000000000000" pitchFamily="2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4C4590-513D-FF45-BDAC-E21E38DE96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590340"/>
              </p:ext>
            </p:extLst>
          </p:nvPr>
        </p:nvGraphicFramePr>
        <p:xfrm>
          <a:off x="1541193" y="3602110"/>
          <a:ext cx="9109613" cy="2255904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6786812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506192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31891279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8646471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3078497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69754104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3395748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02112942"/>
                    </a:ext>
                  </a:extLst>
                </a:gridCol>
                <a:gridCol w="834684">
                  <a:extLst>
                    <a:ext uri="{9D8B030D-6E8A-4147-A177-3AD203B41FA5}">
                      <a16:colId xmlns:a16="http://schemas.microsoft.com/office/drawing/2014/main" val="1173568047"/>
                    </a:ext>
                  </a:extLst>
                </a:gridCol>
                <a:gridCol w="1772529">
                  <a:extLst>
                    <a:ext uri="{9D8B030D-6E8A-4147-A177-3AD203B41FA5}">
                      <a16:colId xmlns:a16="http://schemas.microsoft.com/office/drawing/2014/main" val="42324728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/>
                        <a:t>X345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X346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X347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X348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X349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X350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X351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X352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X353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>
                          <a:solidFill>
                            <a:srgbClr val="00FDFF"/>
                          </a:solidFill>
                        </a:rPr>
                        <a:t>Lung.Opacity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28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T"/>
                        <a:t>0.005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0.034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0.569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852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T"/>
                        <a:t>0.567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0.734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0.745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0.657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0.392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382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T"/>
                        <a:t>0.178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0.070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0.788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0.281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0.192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0.182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989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T"/>
                        <a:t>0.121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0.431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0.379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0.781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0.112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0.087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0.965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0.289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28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T"/>
                        <a:t>0.078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0.389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0.719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0.781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0.228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0.118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/>
                        <a:t>0.801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478435"/>
                  </a:ext>
                </a:extLst>
              </a:tr>
            </a:tbl>
          </a:graphicData>
        </a:graphic>
      </p:graphicFrame>
      <p:sp>
        <p:nvSpPr>
          <p:cNvPr id="5" name="!!TextBox 1">
            <a:extLst>
              <a:ext uri="{FF2B5EF4-FFF2-40B4-BE49-F238E27FC236}">
                <a16:creationId xmlns:a16="http://schemas.microsoft.com/office/drawing/2014/main" id="{E152059C-2E1B-6F49-A215-7D3B96186C1D}"/>
              </a:ext>
            </a:extLst>
          </p:cNvPr>
          <p:cNvSpPr txBox="1"/>
          <p:nvPr/>
        </p:nvSpPr>
        <p:spPr>
          <a:xfrm>
            <a:off x="4198073" y="3078890"/>
            <a:ext cx="3522556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2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EDEMA</a:t>
            </a:r>
            <a:endParaRPr lang="en-IT" sz="2800" b="1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F7F60F-4A8B-864E-9D89-D0C1CED7D1EF}"/>
              </a:ext>
            </a:extLst>
          </p:cNvPr>
          <p:cNvCxnSpPr>
            <a:cxnSpLocks/>
          </p:cNvCxnSpPr>
          <p:nvPr/>
        </p:nvCxnSpPr>
        <p:spPr>
          <a:xfrm>
            <a:off x="-9363711" y="4915939"/>
            <a:ext cx="868601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BBCEC50-C9F3-8841-8D0A-CE9F7F0700D2}"/>
              </a:ext>
            </a:extLst>
          </p:cNvPr>
          <p:cNvCxnSpPr>
            <a:cxnSpLocks/>
          </p:cNvCxnSpPr>
          <p:nvPr/>
        </p:nvCxnSpPr>
        <p:spPr>
          <a:xfrm>
            <a:off x="12661397" y="5279874"/>
            <a:ext cx="868601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!!TextBox 1">
            <a:extLst>
              <a:ext uri="{FF2B5EF4-FFF2-40B4-BE49-F238E27FC236}">
                <a16:creationId xmlns:a16="http://schemas.microsoft.com/office/drawing/2014/main" id="{2520AE26-0E33-034D-9B3D-465704D6D695}"/>
              </a:ext>
            </a:extLst>
          </p:cNvPr>
          <p:cNvSpPr txBox="1"/>
          <p:nvPr/>
        </p:nvSpPr>
        <p:spPr>
          <a:xfrm>
            <a:off x="3378706" y="2019403"/>
            <a:ext cx="2998482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it-IT" sz="2800" b="1">
                <a:solidFill>
                  <a:srgbClr val="FFFF00"/>
                </a:solidFill>
                <a:latin typeface="+mn-lt"/>
                <a:ea typeface="Cambria Math" panose="02040503050406030204" pitchFamily="18" charset="0"/>
              </a:rPr>
              <a:t>LUNG.OPACITY</a:t>
            </a:r>
            <a:r>
              <a:rPr lang="it-IT" sz="2800" b="1">
                <a:solidFill>
                  <a:srgbClr val="00FDFF"/>
                </a:solidFill>
                <a:latin typeface="+mn-lt"/>
                <a:ea typeface="Cambria Math" panose="02040503050406030204" pitchFamily="18" charset="0"/>
              </a:rPr>
              <a:t>  </a:t>
            </a: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42484879-01AA-8B43-8054-72F1806A28E6}"/>
              </a:ext>
            </a:extLst>
          </p:cNvPr>
          <p:cNvSpPr/>
          <p:nvPr/>
        </p:nvSpPr>
        <p:spPr>
          <a:xfrm>
            <a:off x="6489711" y="2111314"/>
            <a:ext cx="439544" cy="318757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solidFill>
                <a:srgbClr val="00FDFF"/>
              </a:solidFill>
            </a:endParaRPr>
          </a:p>
        </p:txBody>
      </p:sp>
      <p:pic>
        <p:nvPicPr>
          <p:cNvPr id="10" name="Picture 1" descr="page1image35585680">
            <a:extLst>
              <a:ext uri="{FF2B5EF4-FFF2-40B4-BE49-F238E27FC236}">
                <a16:creationId xmlns:a16="http://schemas.microsoft.com/office/drawing/2014/main" id="{B1032574-7C4B-9E46-BFEA-40AC89705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596;p29">
            <a:extLst>
              <a:ext uri="{FF2B5EF4-FFF2-40B4-BE49-F238E27FC236}">
                <a16:creationId xmlns:a16="http://schemas.microsoft.com/office/drawing/2014/main" id="{27F09637-4083-914C-B160-6AD2E0FFC045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9EC89A-E9E0-1F4C-A95C-70DDB5A87C4C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13" name="!!TextBox 1">
            <a:extLst>
              <a:ext uri="{FF2B5EF4-FFF2-40B4-BE49-F238E27FC236}">
                <a16:creationId xmlns:a16="http://schemas.microsoft.com/office/drawing/2014/main" id="{8B7D536B-CA54-674D-A7A9-468F505F6637}"/>
              </a:ext>
            </a:extLst>
          </p:cNvPr>
          <p:cNvSpPr txBox="1"/>
          <p:nvPr/>
        </p:nvSpPr>
        <p:spPr>
          <a:xfrm>
            <a:off x="7041778" y="2019403"/>
            <a:ext cx="164430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it-IT" sz="2800" b="1">
                <a:solidFill>
                  <a:srgbClr val="FFFF00"/>
                </a:solidFill>
                <a:latin typeface="+mn-lt"/>
                <a:ea typeface="Cambria Math" panose="02040503050406030204" pitchFamily="18" charset="0"/>
              </a:rPr>
              <a:t>EDEMA</a:t>
            </a:r>
            <a:endParaRPr lang="it-IT" sz="2800" b="1">
              <a:solidFill>
                <a:srgbClr val="00FDFF"/>
              </a:solidFill>
              <a:latin typeface="+mn-lt"/>
              <a:ea typeface="Cambria Math" panose="02040503050406030204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1475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1821"/>
    </mc:Choice>
    <mc:Fallback xmlns="">
      <p:transition spd="slow" advTm="11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1.85185E-6 L 0.91172 1.85185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586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59259E-6 L -0.89466 2.59259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7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FB66C74C-AC6F-4C05-939F-56B5BB807E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160129"/>
              </p:ext>
            </p:extLst>
          </p:nvPr>
        </p:nvGraphicFramePr>
        <p:xfrm>
          <a:off x="2012461" y="4357077"/>
          <a:ext cx="8168640" cy="22559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2880">
                  <a:extLst>
                    <a:ext uri="{9D8B030D-6E8A-4147-A177-3AD203B41FA5}">
                      <a16:colId xmlns:a16="http://schemas.microsoft.com/office/drawing/2014/main" val="937191160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2293750881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1717618316"/>
                    </a:ext>
                  </a:extLst>
                </a:gridCol>
              </a:tblGrid>
              <a:tr h="362682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Edema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err="1"/>
                        <a:t>Lung</a:t>
                      </a:r>
                      <a:r>
                        <a:rPr lang="it-IT"/>
                        <a:t>. </a:t>
                      </a:r>
                      <a:r>
                        <a:rPr lang="it-IT" err="1"/>
                        <a:t>Opacity</a:t>
                      </a:r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err="1"/>
                        <a:t>Cardiomegaly</a:t>
                      </a:r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056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rgbClr val="00B05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356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784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5121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rgbClr val="00B05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771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1077376"/>
                  </a:ext>
                </a:extLst>
              </a:tr>
            </a:tbl>
          </a:graphicData>
        </a:graphic>
      </p:graphicFrame>
      <p:graphicFrame>
        <p:nvGraphicFramePr>
          <p:cNvPr id="6" name="Tabella 6">
            <a:extLst>
              <a:ext uri="{FF2B5EF4-FFF2-40B4-BE49-F238E27FC236}">
                <a16:creationId xmlns:a16="http://schemas.microsoft.com/office/drawing/2014/main" id="{C362BC37-7853-48DA-B657-0B6C626DA7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140759"/>
              </p:ext>
            </p:extLst>
          </p:nvPr>
        </p:nvGraphicFramePr>
        <p:xfrm>
          <a:off x="2011680" y="1203997"/>
          <a:ext cx="8168640" cy="22559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2880">
                  <a:extLst>
                    <a:ext uri="{9D8B030D-6E8A-4147-A177-3AD203B41FA5}">
                      <a16:colId xmlns:a16="http://schemas.microsoft.com/office/drawing/2014/main" val="2882451588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3045839629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28572735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Edema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Lung. Opacity</a:t>
                      </a:r>
                      <a:endParaRPr lang="it-IT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Cardiomegaly</a:t>
                      </a:r>
                      <a:endParaRPr lang="it-IT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6399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928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36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904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557240"/>
                  </a:ext>
                </a:extLst>
              </a:tr>
              <a:tr h="362682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3602535"/>
                  </a:ext>
                </a:extLst>
              </a:tr>
            </a:tbl>
          </a:graphicData>
        </a:graphic>
      </p:graphicFrame>
      <p:sp>
        <p:nvSpPr>
          <p:cNvPr id="7" name="Freccia in giù 6">
            <a:extLst>
              <a:ext uri="{FF2B5EF4-FFF2-40B4-BE49-F238E27FC236}">
                <a16:creationId xmlns:a16="http://schemas.microsoft.com/office/drawing/2014/main" id="{19534BB2-930C-42D1-9EE5-880AF79D84A9}"/>
              </a:ext>
            </a:extLst>
          </p:cNvPr>
          <p:cNvSpPr/>
          <p:nvPr/>
        </p:nvSpPr>
        <p:spPr>
          <a:xfrm>
            <a:off x="5851769" y="3621888"/>
            <a:ext cx="488461" cy="5732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!!TextBox 1">
            <a:extLst>
              <a:ext uri="{FF2B5EF4-FFF2-40B4-BE49-F238E27FC236}">
                <a16:creationId xmlns:a16="http://schemas.microsoft.com/office/drawing/2014/main" id="{38FF92B1-F4DC-954E-B6F1-943D1CFF66AE}"/>
              </a:ext>
            </a:extLst>
          </p:cNvPr>
          <p:cNvSpPr txBox="1"/>
          <p:nvPr/>
        </p:nvSpPr>
        <p:spPr>
          <a:xfrm>
            <a:off x="3626172" y="621415"/>
            <a:ext cx="455865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it-IT" sz="3600" b="1" err="1">
                <a:solidFill>
                  <a:srgbClr val="00FDFF"/>
                </a:solidFill>
                <a:latin typeface="Roboto Condensed"/>
                <a:ea typeface="Roboto Condensed" panose="02000000000000000000" pitchFamily="2" charset="0"/>
              </a:rPr>
              <a:t>Corrected</a:t>
            </a:r>
            <a:r>
              <a:rPr lang="it-IT" sz="3600" b="1">
                <a:solidFill>
                  <a:srgbClr val="00FDFF"/>
                </a:solidFill>
                <a:latin typeface="Roboto Condensed"/>
                <a:ea typeface="Roboto Condensed" panose="02000000000000000000" pitchFamily="2" charset="0"/>
              </a:rPr>
              <a:t> </a:t>
            </a:r>
            <a:r>
              <a:rPr lang="it-IT" sz="3600" b="1" err="1">
                <a:solidFill>
                  <a:srgbClr val="00FDFF"/>
                </a:solidFill>
                <a:latin typeface="Roboto Condensed"/>
                <a:ea typeface="Roboto Condensed" panose="02000000000000000000" pitchFamily="2" charset="0"/>
              </a:rPr>
              <a:t>Labels</a:t>
            </a:r>
            <a:endParaRPr lang="it-IT" sz="3600" b="1">
              <a:solidFill>
                <a:srgbClr val="00FDFF"/>
              </a:solidFill>
              <a:latin typeface="Roboto Condensed"/>
              <a:ea typeface="Roboto Condensed" panose="02000000000000000000" pitchFamily="2" charset="0"/>
            </a:endParaRPr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7199A38E-0E81-7547-ADEB-B1A590B5C407}"/>
              </a:ext>
            </a:extLst>
          </p:cNvPr>
          <p:cNvSpPr/>
          <p:nvPr/>
        </p:nvSpPr>
        <p:spPr>
          <a:xfrm>
            <a:off x="2949912" y="1635864"/>
            <a:ext cx="3685156" cy="276063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50741B53-B24D-D84D-9982-3957777E653A}"/>
              </a:ext>
            </a:extLst>
          </p:cNvPr>
          <p:cNvSpPr/>
          <p:nvPr/>
        </p:nvSpPr>
        <p:spPr>
          <a:xfrm>
            <a:off x="5761997" y="4774368"/>
            <a:ext cx="683117" cy="276063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28" name="Connettore 7 27">
            <a:extLst>
              <a:ext uri="{FF2B5EF4-FFF2-40B4-BE49-F238E27FC236}">
                <a16:creationId xmlns:a16="http://schemas.microsoft.com/office/drawing/2014/main" id="{A43978CC-562F-9D4A-840E-FED003BD4DA0}"/>
              </a:ext>
            </a:extLst>
          </p:cNvPr>
          <p:cNvCxnSpPr>
            <a:cxnSpLocks/>
            <a:endCxn id="10" idx="2"/>
          </p:cNvCxnSpPr>
          <p:nvPr/>
        </p:nvCxnSpPr>
        <p:spPr>
          <a:xfrm rot="16200000" flipH="1">
            <a:off x="3280199" y="2430602"/>
            <a:ext cx="3033012" cy="1930583"/>
          </a:xfrm>
          <a:prstGeom prst="curvedConnector2">
            <a:avLst/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4">
            <a:extLst>
              <a:ext uri="{FF2B5EF4-FFF2-40B4-BE49-F238E27FC236}">
                <a16:creationId xmlns:a16="http://schemas.microsoft.com/office/drawing/2014/main" id="{D6C9F91B-854F-0740-ABDA-071AAF548FD0}"/>
              </a:ext>
            </a:extLst>
          </p:cNvPr>
          <p:cNvSpPr/>
          <p:nvPr/>
        </p:nvSpPr>
        <p:spPr>
          <a:xfrm>
            <a:off x="3004071" y="2759206"/>
            <a:ext cx="3685156" cy="276063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36" name="Connettore 7 35">
            <a:extLst>
              <a:ext uri="{FF2B5EF4-FFF2-40B4-BE49-F238E27FC236}">
                <a16:creationId xmlns:a16="http://schemas.microsoft.com/office/drawing/2014/main" id="{A192268C-82DC-B148-9BD1-F62583723EC6}"/>
              </a:ext>
            </a:extLst>
          </p:cNvPr>
          <p:cNvCxnSpPr>
            <a:cxnSpLocks/>
            <a:stCxn id="31" idx="6"/>
          </p:cNvCxnSpPr>
          <p:nvPr/>
        </p:nvCxnSpPr>
        <p:spPr>
          <a:xfrm flipH="1">
            <a:off x="6437557" y="2897238"/>
            <a:ext cx="251670" cy="3098257"/>
          </a:xfrm>
          <a:prstGeom prst="curvedConnector3">
            <a:avLst>
              <a:gd name="adj1" fmla="val -90833"/>
            </a:avLst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4">
            <a:extLst>
              <a:ext uri="{FF2B5EF4-FFF2-40B4-BE49-F238E27FC236}">
                <a16:creationId xmlns:a16="http://schemas.microsoft.com/office/drawing/2014/main" id="{3305023A-0FE2-C944-AC89-B591E2124D57}"/>
              </a:ext>
            </a:extLst>
          </p:cNvPr>
          <p:cNvSpPr/>
          <p:nvPr/>
        </p:nvSpPr>
        <p:spPr>
          <a:xfrm>
            <a:off x="5761997" y="5910362"/>
            <a:ext cx="683117" cy="276063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21" name="Picture 1" descr="page1image35585680">
            <a:extLst>
              <a:ext uri="{FF2B5EF4-FFF2-40B4-BE49-F238E27FC236}">
                <a16:creationId xmlns:a16="http://schemas.microsoft.com/office/drawing/2014/main" id="{844B6340-C20A-604F-A1ED-F61C97CB1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596;p29">
            <a:extLst>
              <a:ext uri="{FF2B5EF4-FFF2-40B4-BE49-F238E27FC236}">
                <a16:creationId xmlns:a16="http://schemas.microsoft.com/office/drawing/2014/main" id="{A7680402-508B-1840-A958-7CBBEC249D4F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8B0272-AFF8-3641-BC26-16609492C301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8C7FCF2B-8F6C-B348-88F3-029BF1C058A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17773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26821">
        <p159:morph option="byObject"/>
      </p:transition>
    </mc:Choice>
    <mc:Fallback xmlns="">
      <p:transition spd="slow" advTm="268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7" grpId="0" animBg="1"/>
      <p:bldP spid="9" grpId="0" animBg="1"/>
      <p:bldP spid="10" grpId="0" animBg="1"/>
      <p:bldP spid="31" grpId="0" animBg="1"/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4FB042A-D814-B847-9A6B-318B3F35821A}"/>
              </a:ext>
            </a:extLst>
          </p:cNvPr>
          <p:cNvSpPr/>
          <p:nvPr/>
        </p:nvSpPr>
        <p:spPr>
          <a:xfrm rot="3229701">
            <a:off x="12826270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D3D35C9-8405-844E-8C5B-7B09922DB905}"/>
              </a:ext>
            </a:extLst>
          </p:cNvPr>
          <p:cNvSpPr/>
          <p:nvPr/>
        </p:nvSpPr>
        <p:spPr>
          <a:xfrm rot="7415539">
            <a:off x="-799496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7" name="Picture 1" descr="page1image35585680">
            <a:extLst>
              <a:ext uri="{FF2B5EF4-FFF2-40B4-BE49-F238E27FC236}">
                <a16:creationId xmlns:a16="http://schemas.microsoft.com/office/drawing/2014/main" id="{30D8C982-D572-0A4B-8991-A89A6A248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C7B5A6F-5D78-AF49-8C62-44BC9BD62541}"/>
              </a:ext>
            </a:extLst>
          </p:cNvPr>
          <p:cNvGrpSpPr/>
          <p:nvPr/>
        </p:nvGrpSpPr>
        <p:grpSpPr>
          <a:xfrm>
            <a:off x="7915152" y="3820118"/>
            <a:ext cx="2327068" cy="2853221"/>
            <a:chOff x="5734307" y="2663998"/>
            <a:chExt cx="2027495" cy="2426890"/>
          </a:xfrm>
        </p:grpSpPr>
        <p:pic>
          <p:nvPicPr>
            <p:cNvPr id="10" name="Picture 9" descr="A person wearing a suit and tie sitting in a park&#10;&#10;Description automatically generated">
              <a:extLst>
                <a:ext uri="{FF2B5EF4-FFF2-40B4-BE49-F238E27FC236}">
                  <a16:creationId xmlns:a16="http://schemas.microsoft.com/office/drawing/2014/main" id="{BA990908-1DA3-CD40-86D1-C22B187061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9447" t="38333" r="4273"/>
            <a:stretch/>
          </p:blipFill>
          <p:spPr>
            <a:xfrm>
              <a:off x="5734307" y="2663998"/>
              <a:ext cx="2027495" cy="2026207"/>
            </a:xfrm>
            <a:prstGeom prst="rect">
              <a:avLst/>
            </a:prstGeom>
            <a:ln w="38100">
              <a:noFill/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FDB11D-3349-1142-80B0-0BC5713CA0F8}"/>
                </a:ext>
              </a:extLst>
            </p:cNvPr>
            <p:cNvSpPr txBox="1"/>
            <p:nvPr/>
          </p:nvSpPr>
          <p:spPr>
            <a:xfrm>
              <a:off x="5945534" y="4802921"/>
              <a:ext cx="1708373" cy="287967"/>
            </a:xfrm>
            <a:prstGeom prst="rect">
              <a:avLst/>
            </a:prstGeom>
            <a:solidFill>
              <a:srgbClr val="040F29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IT" sz="1600" b="1">
                  <a:solidFill>
                    <a:schemeClr val="bg1"/>
                  </a:solidFill>
                  <a:latin typeface="Roboto Condensed" panose="02000000000000000000" pitchFamily="2" charset="0"/>
                </a:rPr>
                <a:t>Francesco Giammaria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75754DC-AB6B-2845-AC4E-C080D07714A2}"/>
              </a:ext>
            </a:extLst>
          </p:cNvPr>
          <p:cNvSpPr txBox="1"/>
          <p:nvPr/>
        </p:nvSpPr>
        <p:spPr>
          <a:xfrm>
            <a:off x="1486424" y="6189042"/>
            <a:ext cx="136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1600" b="1">
                <a:solidFill>
                  <a:schemeClr val="bg1"/>
                </a:solidFill>
                <a:latin typeface="Roboto Condensed" panose="02000000000000000000" pitchFamily="2" charset="0"/>
              </a:rPr>
              <a:t>Matteo Savino</a:t>
            </a:r>
          </a:p>
        </p:txBody>
      </p:sp>
      <p:pic>
        <p:nvPicPr>
          <p:cNvPr id="15" name="Picture 1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2523B475-2CA7-E442-BA79-53C2369E38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3723" y="3098402"/>
            <a:ext cx="1614046" cy="2914943"/>
          </a:xfrm>
          <a:prstGeom prst="rect">
            <a:avLst/>
          </a:prstGeom>
          <a:ln w="19050">
            <a:noFill/>
          </a:ln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BB4496E-A1FD-2742-99CC-537D214D5DFA}"/>
              </a:ext>
            </a:extLst>
          </p:cNvPr>
          <p:cNvGrpSpPr/>
          <p:nvPr/>
        </p:nvGrpSpPr>
        <p:grpSpPr>
          <a:xfrm>
            <a:off x="4339530" y="790796"/>
            <a:ext cx="2350179" cy="2738910"/>
            <a:chOff x="3343663" y="196332"/>
            <a:chExt cx="2026207" cy="240491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E35107D-F6C6-C343-BF80-24B562DB3E31}"/>
                </a:ext>
              </a:extLst>
            </p:cNvPr>
            <p:cNvSpPr txBox="1"/>
            <p:nvPr/>
          </p:nvSpPr>
          <p:spPr>
            <a:xfrm>
              <a:off x="3601686" y="2303979"/>
              <a:ext cx="1472138" cy="297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IT" sz="1600" b="1">
                  <a:solidFill>
                    <a:schemeClr val="bg1"/>
                  </a:solidFill>
                  <a:latin typeface="Roboto Condensed" panose="02000000000000000000" pitchFamily="2" charset="0"/>
                </a:rPr>
                <a:t>Stefano Gusmeroli</a:t>
              </a:r>
            </a:p>
          </p:txBody>
        </p:sp>
        <p:pic>
          <p:nvPicPr>
            <p:cNvPr id="18" name="Picture 17" descr="A person wearing a red hat&#10;&#10;Description automatically generated">
              <a:extLst>
                <a:ext uri="{FF2B5EF4-FFF2-40B4-BE49-F238E27FC236}">
                  <a16:creationId xmlns:a16="http://schemas.microsoft.com/office/drawing/2014/main" id="{33EF9844-0C33-F748-85B2-969CE47AB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43663" y="196332"/>
              <a:ext cx="2026207" cy="2026207"/>
            </a:xfrm>
            <a:prstGeom prst="rect">
              <a:avLst/>
            </a:prstGeom>
            <a:ln w="38100">
              <a:noFill/>
            </a:ln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D3F2198-5DA5-0A44-9D55-3E8961245DE9}"/>
              </a:ext>
            </a:extLst>
          </p:cNvPr>
          <p:cNvGrpSpPr/>
          <p:nvPr/>
        </p:nvGrpSpPr>
        <p:grpSpPr>
          <a:xfrm>
            <a:off x="4329035" y="3867468"/>
            <a:ext cx="2327068" cy="2694666"/>
            <a:chOff x="3354172" y="2666411"/>
            <a:chExt cx="2027495" cy="237698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E1FC52C-2CD9-7640-83DE-9461830CC76B}"/>
                </a:ext>
              </a:extLst>
            </p:cNvPr>
            <p:cNvSpPr txBox="1"/>
            <p:nvPr/>
          </p:nvSpPr>
          <p:spPr>
            <a:xfrm>
              <a:off x="3699670" y="4744755"/>
              <a:ext cx="1449994" cy="29864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IT" sz="1600" b="1">
                  <a:solidFill>
                    <a:schemeClr val="bg1"/>
                  </a:solidFill>
                  <a:latin typeface="Roboto Condensed" panose="02000000000000000000" pitchFamily="2" charset="0"/>
                </a:rPr>
                <a:t>Alessio Tranchida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EEE9BD5-CB34-DC4C-A63E-A796ED8AD6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1620"/>
            <a:stretch/>
          </p:blipFill>
          <p:spPr>
            <a:xfrm>
              <a:off x="3354172" y="2666411"/>
              <a:ext cx="2027495" cy="2026207"/>
            </a:xfrm>
            <a:prstGeom prst="rect">
              <a:avLst/>
            </a:prstGeom>
            <a:ln w="38100">
              <a:noFill/>
            </a:ln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39DD268-3C89-3846-B6C9-8A20F7870367}"/>
              </a:ext>
            </a:extLst>
          </p:cNvPr>
          <p:cNvGrpSpPr/>
          <p:nvPr/>
        </p:nvGrpSpPr>
        <p:grpSpPr>
          <a:xfrm>
            <a:off x="8011470" y="577933"/>
            <a:ext cx="2090204" cy="3043662"/>
            <a:chOff x="6022028" y="175500"/>
            <a:chExt cx="1494320" cy="234561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53F133-414A-B44A-905E-34753D601F1D}"/>
                </a:ext>
              </a:extLst>
            </p:cNvPr>
            <p:cNvSpPr txBox="1"/>
            <p:nvPr/>
          </p:nvSpPr>
          <p:spPr>
            <a:xfrm>
              <a:off x="6283765" y="2260206"/>
              <a:ext cx="1044246" cy="2609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T" sz="1600" b="1">
                  <a:solidFill>
                    <a:schemeClr val="bg1"/>
                  </a:solidFill>
                  <a:latin typeface="Roboto Condensed" panose="02000000000000000000" pitchFamily="2" charset="0"/>
                </a:rPr>
                <a:t>Edoardo Peretti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F7D8C57-B1C0-B04D-8140-2D19937F9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022028" y="175500"/>
              <a:ext cx="1494320" cy="2037100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7C0FCF6F-0719-2241-AF6F-E3DA203B8277}"/>
              </a:ext>
            </a:extLst>
          </p:cNvPr>
          <p:cNvSpPr txBox="1"/>
          <p:nvPr/>
        </p:nvSpPr>
        <p:spPr>
          <a:xfrm>
            <a:off x="933599" y="1515002"/>
            <a:ext cx="27895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400" b="1">
                <a:solidFill>
                  <a:srgbClr val="FFFF00"/>
                </a:solidFill>
                <a:latin typeface="+mj-lt"/>
              </a:rPr>
              <a:t>This is us</a:t>
            </a:r>
          </a:p>
        </p:txBody>
      </p:sp>
      <p:sp>
        <p:nvSpPr>
          <p:cNvPr id="33" name="Google Shape;596;p29">
            <a:extLst>
              <a:ext uri="{FF2B5EF4-FFF2-40B4-BE49-F238E27FC236}">
                <a16:creationId xmlns:a16="http://schemas.microsoft.com/office/drawing/2014/main" id="{F4B461CA-ED31-C848-995F-913147853759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1361C1A-94C4-2040-ACCD-D06C6BC3AF77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0BC0C735-2189-4777-BAD5-9A60ACD85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821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5531">
        <p159:morph option="byObject"/>
      </p:transition>
    </mc:Choice>
    <mc:Fallback xmlns="">
      <p:transition spd="slow" advTm="55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69B651D-E5C9-44E3-B638-E01C1156C164}"/>
              </a:ext>
            </a:extLst>
          </p:cNvPr>
          <p:cNvSpPr txBox="1"/>
          <p:nvPr/>
        </p:nvSpPr>
        <p:spPr>
          <a:xfrm>
            <a:off x="948895" y="1959708"/>
            <a:ext cx="11053387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u="sng">
                <a:solidFill>
                  <a:srgbClr val="FFFF00"/>
                </a:solidFill>
              </a:rPr>
              <a:t>Conditional models</a:t>
            </a:r>
            <a:r>
              <a:rPr lang="en-GB" sz="3600">
                <a:solidFill>
                  <a:srgbClr val="FFFF00"/>
                </a:solidFill>
              </a:rPr>
              <a:t>: </a:t>
            </a:r>
          </a:p>
          <a:p>
            <a:r>
              <a:rPr lang="en-GB" sz="3200">
                <a:solidFill>
                  <a:schemeClr val="bg1"/>
                </a:solidFill>
              </a:rPr>
              <a:t>increase in AUC up to 10</a:t>
            </a:r>
            <a:r>
              <a:rPr lang="en-GB" sz="3200" b="1">
                <a:solidFill>
                  <a:schemeClr val="bg1"/>
                </a:solidFill>
              </a:rPr>
              <a:t>÷</a:t>
            </a:r>
            <a:r>
              <a:rPr lang="en-GB" sz="3200">
                <a:solidFill>
                  <a:schemeClr val="bg1"/>
                </a:solidFill>
              </a:rPr>
              <a:t>20%, e.g. Cardiomegaly and </a:t>
            </a:r>
            <a:r>
              <a:rPr lang="en-GB" sz="3200" err="1">
                <a:solidFill>
                  <a:schemeClr val="bg1"/>
                </a:solidFill>
              </a:rPr>
              <a:t>Edema</a:t>
            </a:r>
            <a:endParaRPr lang="en-GB" sz="320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4030EE8-B41D-49BB-804F-F50860115D3C}"/>
              </a:ext>
            </a:extLst>
          </p:cNvPr>
          <p:cNvSpPr txBox="1"/>
          <p:nvPr/>
        </p:nvSpPr>
        <p:spPr>
          <a:xfrm>
            <a:off x="948894" y="4104640"/>
            <a:ext cx="1105338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>
                <a:solidFill>
                  <a:schemeClr val="bg1"/>
                </a:solidFill>
              </a:rPr>
              <a:t> </a:t>
            </a:r>
            <a:r>
              <a:rPr lang="en-GB" sz="3600" u="sng">
                <a:solidFill>
                  <a:srgbClr val="FFFF00"/>
                </a:solidFill>
              </a:rPr>
              <a:t>Corrected labels</a:t>
            </a:r>
            <a:r>
              <a:rPr lang="en-GB" sz="3600">
                <a:solidFill>
                  <a:srgbClr val="FFFF00"/>
                </a:solidFill>
              </a:rPr>
              <a:t>: </a:t>
            </a:r>
            <a:r>
              <a:rPr lang="en-GB" sz="3600">
                <a:solidFill>
                  <a:schemeClr val="bg1"/>
                </a:solidFill>
              </a:rPr>
              <a:t>further increase of 1.5%</a:t>
            </a:r>
            <a:endParaRPr lang="en-GB">
              <a:solidFill>
                <a:schemeClr val="bg1"/>
              </a:solidFill>
            </a:endParaRPr>
          </a:p>
        </p:txBody>
      </p:sp>
      <p:pic>
        <p:nvPicPr>
          <p:cNvPr id="4" name="Picture 1" descr="page1image35585680">
            <a:extLst>
              <a:ext uri="{FF2B5EF4-FFF2-40B4-BE49-F238E27FC236}">
                <a16:creationId xmlns:a16="http://schemas.microsoft.com/office/drawing/2014/main" id="{E90AE7E4-22C7-A040-8FED-B0D70A9E7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596;p29">
            <a:extLst>
              <a:ext uri="{FF2B5EF4-FFF2-40B4-BE49-F238E27FC236}">
                <a16:creationId xmlns:a16="http://schemas.microsoft.com/office/drawing/2014/main" id="{DDE05419-7CC4-2F43-B698-EFA1C2F5451A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D8846-C806-034B-9ED4-5D864B971E2B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7FF3119-D29A-3A44-8A22-842E95D38C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08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18837">
        <p159:morph option="byObject"/>
      </p:transition>
    </mc:Choice>
    <mc:Fallback xmlns="">
      <p:transition spd="slow" advTm="188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2">
            <a:extLst>
              <a:ext uri="{FF2B5EF4-FFF2-40B4-BE49-F238E27FC236}">
                <a16:creationId xmlns:a16="http://schemas.microsoft.com/office/drawing/2014/main" id="{8435C8F7-F8B1-CB4C-839D-B48C036D6858}"/>
              </a:ext>
            </a:extLst>
          </p:cNvPr>
          <p:cNvSpPr txBox="1"/>
          <p:nvPr/>
        </p:nvSpPr>
        <p:spPr>
          <a:xfrm>
            <a:off x="373701" y="970671"/>
            <a:ext cx="436332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>
                <a:solidFill>
                  <a:srgbClr val="00FDFF"/>
                </a:solidFill>
                <a:latin typeface="Roboto Condensed"/>
              </a:rPr>
              <a:t>RANDOM FOREST</a:t>
            </a:r>
            <a:endParaRPr lang="en-GB" sz="3600" b="1">
              <a:latin typeface="Roboto Condensed"/>
            </a:endParaRPr>
          </a:p>
        </p:txBody>
      </p:sp>
      <p:pic>
        <p:nvPicPr>
          <p:cNvPr id="3" name="Picture 2" descr="A close up of a mans face&#10;&#10;Description automatically generated">
            <a:extLst>
              <a:ext uri="{FF2B5EF4-FFF2-40B4-BE49-F238E27FC236}">
                <a16:creationId xmlns:a16="http://schemas.microsoft.com/office/drawing/2014/main" id="{B056D16F-C593-3744-8D10-478FBE015A2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914" y="970671"/>
            <a:ext cx="6152172" cy="5559143"/>
          </a:xfrm>
          <a:prstGeom prst="rect">
            <a:avLst/>
          </a:prstGeom>
          <a:solidFill>
            <a:schemeClr val="tx2"/>
          </a:solidFill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C2DE50-F47B-4748-98DF-C805F12209ED}"/>
              </a:ext>
            </a:extLst>
          </p:cNvPr>
          <p:cNvSpPr txBox="1"/>
          <p:nvPr/>
        </p:nvSpPr>
        <p:spPr>
          <a:xfrm>
            <a:off x="1254368" y="2213282"/>
            <a:ext cx="2601994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b="1">
                <a:solidFill>
                  <a:srgbClr val="FFFF00"/>
                </a:solidFill>
              </a:rPr>
              <a:t>Lung.Opacity:</a:t>
            </a:r>
          </a:p>
          <a:p>
            <a:endParaRPr lang="en-IT" sz="2800" b="1">
              <a:solidFill>
                <a:srgbClr val="FFFF00"/>
              </a:solidFill>
            </a:endParaRPr>
          </a:p>
          <a:p>
            <a:r>
              <a:rPr lang="en-GB" sz="2400">
                <a:solidFill>
                  <a:schemeClr val="bg1"/>
                </a:solidFill>
              </a:rPr>
              <a:t>U</a:t>
            </a:r>
            <a:r>
              <a:rPr lang="en-IT" sz="2400">
                <a:solidFill>
                  <a:schemeClr val="bg1"/>
                </a:solidFill>
              </a:rPr>
              <a:t> = 0</a:t>
            </a:r>
          </a:p>
          <a:p>
            <a:r>
              <a:rPr lang="en-GB" sz="2400">
                <a:solidFill>
                  <a:schemeClr val="bg1"/>
                </a:solidFill>
              </a:rPr>
              <a:t>U</a:t>
            </a:r>
            <a:r>
              <a:rPr lang="en-IT" sz="2400">
                <a:solidFill>
                  <a:schemeClr val="bg1"/>
                </a:solidFill>
              </a:rPr>
              <a:t> = 1</a:t>
            </a:r>
          </a:p>
          <a:p>
            <a:r>
              <a:rPr lang="en-IT" sz="2400">
                <a:solidFill>
                  <a:schemeClr val="bg1"/>
                </a:solidFill>
              </a:rPr>
              <a:t>U = corrected</a:t>
            </a:r>
          </a:p>
          <a:p>
            <a:endParaRPr lang="en-IT" sz="2400">
              <a:solidFill>
                <a:srgbClr val="FFFF00"/>
              </a:solidFill>
            </a:endParaRPr>
          </a:p>
        </p:txBody>
      </p:sp>
      <p:pic>
        <p:nvPicPr>
          <p:cNvPr id="5" name="Picture 1" descr="page1image35585680">
            <a:extLst>
              <a:ext uri="{FF2B5EF4-FFF2-40B4-BE49-F238E27FC236}">
                <a16:creationId xmlns:a16="http://schemas.microsoft.com/office/drawing/2014/main" id="{741C7C3E-D5E0-B34B-ABE0-E2A6F82A8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596;p29">
            <a:extLst>
              <a:ext uri="{FF2B5EF4-FFF2-40B4-BE49-F238E27FC236}">
                <a16:creationId xmlns:a16="http://schemas.microsoft.com/office/drawing/2014/main" id="{EFAF4863-672E-3040-8645-5E8E3AC8D834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2ABB5-8250-5B4D-921E-1110BAEC0863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F485445-5015-FB4F-BFC8-B68738F8FA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32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15739">
        <p159:morph option="byObject"/>
      </p:transition>
    </mc:Choice>
    <mc:Fallback xmlns="">
      <p:transition spd="slow" advTm="157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2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CD7FB337-CC89-479A-A3AE-A66148BF5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114" y="1263207"/>
            <a:ext cx="6405285" cy="4987012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B1D1A8-05A4-4056-AD03-86E83DF58693}"/>
              </a:ext>
            </a:extLst>
          </p:cNvPr>
          <p:cNvSpPr txBox="1"/>
          <p:nvPr/>
        </p:nvSpPr>
        <p:spPr>
          <a:xfrm>
            <a:off x="1402457" y="1453275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>
                <a:solidFill>
                  <a:srgbClr val="00FDFF"/>
                </a:solidFill>
                <a:latin typeface="Roboto Condensed"/>
              </a:rPr>
              <a:t>Bagging</a:t>
            </a:r>
            <a:endParaRPr lang="en-GB" sz="3600" b="1">
              <a:latin typeface="Roboto Condensed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A24FF03-BAA4-634B-97D4-227EA6A35192}"/>
              </a:ext>
            </a:extLst>
          </p:cNvPr>
          <p:cNvSpPr txBox="1"/>
          <p:nvPr/>
        </p:nvSpPr>
        <p:spPr>
          <a:xfrm>
            <a:off x="379828" y="2819403"/>
            <a:ext cx="47548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b="1" u="sng">
                <a:solidFill>
                  <a:srgbClr val="FFFF00"/>
                </a:solidFill>
              </a:rPr>
              <a:t>Bagging</a:t>
            </a:r>
            <a:r>
              <a:rPr lang="en-US" sz="2000">
                <a:solidFill>
                  <a:srgbClr val="FFFF00"/>
                </a:solidFill>
              </a:rPr>
              <a:t>: sample with replacement (bootstrap) + aggregation</a:t>
            </a:r>
          </a:p>
          <a:p>
            <a:pPr marL="2857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000">
              <a:solidFill>
                <a:srgbClr val="FFFF00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00"/>
                </a:solidFill>
              </a:rPr>
              <a:t>Ensemble model with bootstrapped training sets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000">
              <a:solidFill>
                <a:srgbClr val="FFFF00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00"/>
                </a:solidFill>
              </a:rPr>
              <a:t>At each iteration </a:t>
            </a:r>
            <a:r>
              <a:rPr lang="en-US" sz="2000" b="1" u="sng">
                <a:solidFill>
                  <a:srgbClr val="FFFF00"/>
                </a:solidFill>
              </a:rPr>
              <a:t>uncertainties are resampled</a:t>
            </a:r>
          </a:p>
        </p:txBody>
      </p:sp>
      <p:pic>
        <p:nvPicPr>
          <p:cNvPr id="5" name="Picture 1" descr="page1image35585680">
            <a:extLst>
              <a:ext uri="{FF2B5EF4-FFF2-40B4-BE49-F238E27FC236}">
                <a16:creationId xmlns:a16="http://schemas.microsoft.com/office/drawing/2014/main" id="{EBD0952B-5CB0-DE4F-BDF6-757733A0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596;p29">
            <a:extLst>
              <a:ext uri="{FF2B5EF4-FFF2-40B4-BE49-F238E27FC236}">
                <a16:creationId xmlns:a16="http://schemas.microsoft.com/office/drawing/2014/main" id="{CEAC65FB-1054-3A47-A794-4F96E18A4D0C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D02FB5-B2E2-904D-BDC1-ED95C555AC00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7B7C43A-08CA-624D-B014-727AC68370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018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35948">
        <p159:morph option="byObject"/>
      </p:transition>
    </mc:Choice>
    <mc:Fallback xmlns="">
      <p:transition spd="slow" advTm="359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TextBox 1">
            <a:extLst>
              <a:ext uri="{FF2B5EF4-FFF2-40B4-BE49-F238E27FC236}">
                <a16:creationId xmlns:a16="http://schemas.microsoft.com/office/drawing/2014/main" id="{BB454769-1C07-8443-9454-DDDFABDAE9CC}"/>
              </a:ext>
            </a:extLst>
          </p:cNvPr>
          <p:cNvSpPr txBox="1"/>
          <p:nvPr/>
        </p:nvSpPr>
        <p:spPr>
          <a:xfrm>
            <a:off x="1879176" y="2967335"/>
            <a:ext cx="8433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5400" b="1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6" name="Picture 1" descr="page1image35585680">
            <a:extLst>
              <a:ext uri="{FF2B5EF4-FFF2-40B4-BE49-F238E27FC236}">
                <a16:creationId xmlns:a16="http://schemas.microsoft.com/office/drawing/2014/main" id="{60A18AB2-20D5-DC46-BCB7-A70B36DA7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-923714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596;p29">
            <a:extLst>
              <a:ext uri="{FF2B5EF4-FFF2-40B4-BE49-F238E27FC236}">
                <a16:creationId xmlns:a16="http://schemas.microsoft.com/office/drawing/2014/main" id="{1B6833AC-D354-2A45-A416-EFDC530AEF57}"/>
              </a:ext>
            </a:extLst>
          </p:cNvPr>
          <p:cNvSpPr txBox="1">
            <a:spLocks/>
          </p:cNvSpPr>
          <p:nvPr/>
        </p:nvSpPr>
        <p:spPr>
          <a:xfrm>
            <a:off x="4121813" y="-9841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F9E013-2E90-7745-998B-BAAF1C1D4006}"/>
              </a:ext>
            </a:extLst>
          </p:cNvPr>
          <p:cNvSpPr txBox="1"/>
          <p:nvPr/>
        </p:nvSpPr>
        <p:spPr>
          <a:xfrm>
            <a:off x="10248577" y="-977001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DBC60D-0E50-2145-9E7E-34AA53012725}"/>
              </a:ext>
            </a:extLst>
          </p:cNvPr>
          <p:cNvSpPr/>
          <p:nvPr/>
        </p:nvSpPr>
        <p:spPr>
          <a:xfrm rot="3229701">
            <a:off x="-7880992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2367BE-D39F-D84C-8584-E6252EA69ED4}"/>
              </a:ext>
            </a:extLst>
          </p:cNvPr>
          <p:cNvSpPr/>
          <p:nvPr/>
        </p:nvSpPr>
        <p:spPr>
          <a:xfrm rot="7415539">
            <a:off x="1007448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83453960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!!TextBox 1">
            <a:extLst>
              <a:ext uri="{FF2B5EF4-FFF2-40B4-BE49-F238E27FC236}">
                <a16:creationId xmlns:a16="http://schemas.microsoft.com/office/drawing/2014/main" id="{8A48875E-26D6-4848-9109-A1283C0104D5}"/>
              </a:ext>
            </a:extLst>
          </p:cNvPr>
          <p:cNvSpPr txBox="1"/>
          <p:nvPr/>
        </p:nvSpPr>
        <p:spPr>
          <a:xfrm>
            <a:off x="1879176" y="1072601"/>
            <a:ext cx="84336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>
                <a:solidFill>
                  <a:srgbClr val="00FDFF"/>
                </a:solidFill>
              </a:rPr>
              <a:t>CONCLUSION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A00A1D2-7EC1-C649-B9AB-34487335C050}"/>
              </a:ext>
            </a:extLst>
          </p:cNvPr>
          <p:cNvSpPr txBox="1"/>
          <p:nvPr/>
        </p:nvSpPr>
        <p:spPr>
          <a:xfrm>
            <a:off x="2235087" y="2707635"/>
            <a:ext cx="8433647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>
                <a:solidFill>
                  <a:srgbClr val="00B050"/>
                </a:solidFill>
              </a:rPr>
              <a:t>✓</a:t>
            </a:r>
            <a:r>
              <a:rPr lang="en-GB" sz="2000">
                <a:solidFill>
                  <a:srgbClr val="00B050"/>
                </a:solidFill>
              </a:rPr>
              <a:t>   </a:t>
            </a:r>
            <a:r>
              <a:rPr lang="en-GB" sz="2000">
                <a:solidFill>
                  <a:schemeClr val="bg1"/>
                </a:solidFill>
              </a:rPr>
              <a:t>Conditional models are very useful</a:t>
            </a:r>
          </a:p>
          <a:p>
            <a:r>
              <a:rPr lang="en-GB" sz="3600">
                <a:solidFill>
                  <a:srgbClr val="00B050"/>
                </a:solidFill>
              </a:rPr>
              <a:t>✓</a:t>
            </a:r>
            <a:r>
              <a:rPr lang="en-GB" sz="2000">
                <a:solidFill>
                  <a:srgbClr val="00B050"/>
                </a:solidFill>
              </a:rPr>
              <a:t>   </a:t>
            </a:r>
            <a:r>
              <a:rPr lang="en-GB" sz="2000">
                <a:solidFill>
                  <a:schemeClr val="bg1"/>
                </a:solidFill>
              </a:rPr>
              <a:t>Corrected labels are helpful</a:t>
            </a:r>
          </a:p>
          <a:p>
            <a:r>
              <a:rPr lang="en-GB" sz="4400">
                <a:solidFill>
                  <a:srgbClr val="FF0000"/>
                </a:solidFill>
              </a:rPr>
              <a:t>⨯</a:t>
            </a:r>
            <a:r>
              <a:rPr lang="en-GB" sz="3200">
                <a:solidFill>
                  <a:schemeClr val="bg1"/>
                </a:solidFill>
              </a:rPr>
              <a:t> </a:t>
            </a:r>
            <a:r>
              <a:rPr lang="en-GB" sz="2000">
                <a:solidFill>
                  <a:schemeClr val="bg1"/>
                </a:solidFill>
              </a:rPr>
              <a:t> Treatment of uncertainties (because uncertainties &lt;&lt; observations)</a:t>
            </a:r>
          </a:p>
          <a:p>
            <a:r>
              <a:rPr lang="en-GB" sz="4400">
                <a:solidFill>
                  <a:srgbClr val="FF0000"/>
                </a:solidFill>
              </a:rPr>
              <a:t>⨯</a:t>
            </a:r>
            <a:r>
              <a:rPr lang="en-GB" sz="2000">
                <a:solidFill>
                  <a:schemeClr val="bg1"/>
                </a:solidFill>
              </a:rPr>
              <a:t>   Bagging for logistic regression</a:t>
            </a:r>
          </a:p>
        </p:txBody>
      </p:sp>
      <p:pic>
        <p:nvPicPr>
          <p:cNvPr id="8" name="Picture 1" descr="page1image35585680">
            <a:extLst>
              <a:ext uri="{FF2B5EF4-FFF2-40B4-BE49-F238E27FC236}">
                <a16:creationId xmlns:a16="http://schemas.microsoft.com/office/drawing/2014/main" id="{16A980A0-F01C-D14C-9E92-EE5B65E59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596;p29">
            <a:extLst>
              <a:ext uri="{FF2B5EF4-FFF2-40B4-BE49-F238E27FC236}">
                <a16:creationId xmlns:a16="http://schemas.microsoft.com/office/drawing/2014/main" id="{526C9D4D-20BA-2742-8B1D-C7737B4840EC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67E5B8-8F3F-584E-8C01-E5CF408633BE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FE7E7B-3769-1641-B1BB-17D9F7305449}"/>
              </a:ext>
            </a:extLst>
          </p:cNvPr>
          <p:cNvSpPr/>
          <p:nvPr/>
        </p:nvSpPr>
        <p:spPr>
          <a:xfrm rot="3229701">
            <a:off x="12826270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D1C959-37C5-DD42-9B63-C7F534CE54B9}"/>
              </a:ext>
            </a:extLst>
          </p:cNvPr>
          <p:cNvSpPr/>
          <p:nvPr/>
        </p:nvSpPr>
        <p:spPr>
          <a:xfrm rot="7415539">
            <a:off x="-799496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A8556C-B9BF-B740-91FB-7CC75F800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405" y="7201930"/>
            <a:ext cx="1655506" cy="9270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37963D-9333-0C40-9C57-C1D7543422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5657" y="7201929"/>
            <a:ext cx="1189289" cy="9270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E9E772C-05A8-374B-82A9-6EAA7DF02F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0091" y="7201929"/>
            <a:ext cx="21590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91102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46AE331-CD3F-9F45-B269-5328EE5C579D}"/>
              </a:ext>
            </a:extLst>
          </p:cNvPr>
          <p:cNvSpPr/>
          <p:nvPr/>
        </p:nvSpPr>
        <p:spPr>
          <a:xfrm rot="3229701">
            <a:off x="-3727273" y="325335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FC7EBA-3E5C-CE4D-914F-0741770A122C}"/>
              </a:ext>
            </a:extLst>
          </p:cNvPr>
          <p:cNvSpPr/>
          <p:nvPr/>
        </p:nvSpPr>
        <p:spPr>
          <a:xfrm rot="7415539">
            <a:off x="-3976536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" name="!!TextBox 1">
            <a:extLst>
              <a:ext uri="{FF2B5EF4-FFF2-40B4-BE49-F238E27FC236}">
                <a16:creationId xmlns:a16="http://schemas.microsoft.com/office/drawing/2014/main" id="{4973CAC2-9737-1146-AB69-87DC250F2B33}"/>
              </a:ext>
            </a:extLst>
          </p:cNvPr>
          <p:cNvSpPr txBox="1"/>
          <p:nvPr/>
        </p:nvSpPr>
        <p:spPr>
          <a:xfrm>
            <a:off x="3945411" y="1054097"/>
            <a:ext cx="4301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5400" b="1" dirty="0">
                <a:solidFill>
                  <a:schemeClr val="bg1"/>
                </a:solidFill>
                <a:latin typeface="+mj-lt"/>
                <a:ea typeface="Roboto Condensed" panose="02000000000000000000" pitchFamily="2" charset="0"/>
              </a:rPr>
              <a:t>THANK YOU</a:t>
            </a:r>
          </a:p>
        </p:txBody>
      </p:sp>
      <p:pic>
        <p:nvPicPr>
          <p:cNvPr id="11" name="Picture 1" descr="page1image35585680">
            <a:extLst>
              <a:ext uri="{FF2B5EF4-FFF2-40B4-BE49-F238E27FC236}">
                <a16:creationId xmlns:a16="http://schemas.microsoft.com/office/drawing/2014/main" id="{69A6ACD5-4AFB-EE47-AA67-D91589644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596;p29">
            <a:extLst>
              <a:ext uri="{FF2B5EF4-FFF2-40B4-BE49-F238E27FC236}">
                <a16:creationId xmlns:a16="http://schemas.microsoft.com/office/drawing/2014/main" id="{D6213B94-4800-EA40-A23D-D7A473880992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B9856F-5EE7-B74A-86BD-AC30E2A46384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683D97-F45F-3444-8FFA-B7E850194709}"/>
              </a:ext>
            </a:extLst>
          </p:cNvPr>
          <p:cNvSpPr/>
          <p:nvPr/>
        </p:nvSpPr>
        <p:spPr>
          <a:xfrm>
            <a:off x="2936151" y="3115311"/>
            <a:ext cx="73594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u="sng" dirty="0">
                <a:solidFill>
                  <a:srgbClr val="00FDFF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https://github.com/edpere/CheXpert-analysis</a:t>
            </a:r>
            <a:endParaRPr lang="en-IT" sz="2400" dirty="0">
              <a:solidFill>
                <a:srgbClr val="00FDFF"/>
              </a:solidFill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0A1AC660-8F60-5E48-9418-A1F62076F556}"/>
              </a:ext>
            </a:extLst>
          </p:cNvPr>
          <p:cNvSpPr txBox="1"/>
          <p:nvPr/>
        </p:nvSpPr>
        <p:spPr>
          <a:xfrm>
            <a:off x="1591170" y="1977427"/>
            <a:ext cx="90096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FFFF00"/>
                </a:solidFill>
              </a:rPr>
              <a:t>We look forward to answer your question!!!</a:t>
            </a:r>
          </a:p>
          <a:p>
            <a:pPr algn="ctr"/>
            <a:endParaRPr lang="en-GB" sz="2000" b="1" dirty="0">
              <a:solidFill>
                <a:srgbClr val="FFFF00"/>
              </a:solidFill>
            </a:endParaRPr>
          </a:p>
          <a:p>
            <a:pPr algn="ctr"/>
            <a:r>
              <a:rPr lang="en-GB" sz="2000" b="1" dirty="0">
                <a:solidFill>
                  <a:srgbClr val="FFFF00"/>
                </a:solidFill>
              </a:rPr>
              <a:t>If you want, join us at the following link: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3CD0D17-9DFE-6F40-85A2-590BEA4F16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6405" y="5594356"/>
            <a:ext cx="1655506" cy="9270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62A025-903E-C047-8845-5B8C54AF0E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6161" y="5594355"/>
            <a:ext cx="1189289" cy="9270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34261F6-002E-154A-8EAC-2706FF04A0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0091" y="5594355"/>
            <a:ext cx="2159000" cy="939800"/>
          </a:xfrm>
          <a:prstGeom prst="rect">
            <a:avLst/>
          </a:prstGeom>
        </p:spPr>
      </p:pic>
      <p:sp>
        <p:nvSpPr>
          <p:cNvPr id="19" name="TextBox 1">
            <a:extLst>
              <a:ext uri="{FF2B5EF4-FFF2-40B4-BE49-F238E27FC236}">
                <a16:creationId xmlns:a16="http://schemas.microsoft.com/office/drawing/2014/main" id="{0A1AC660-8F60-5E48-9418-A1F62076F556}"/>
              </a:ext>
            </a:extLst>
          </p:cNvPr>
          <p:cNvSpPr txBox="1"/>
          <p:nvPr/>
        </p:nvSpPr>
        <p:spPr>
          <a:xfrm>
            <a:off x="1941069" y="3572081"/>
            <a:ext cx="951018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sz="2000" b="1" dirty="0" err="1">
                <a:solidFill>
                  <a:schemeClr val="bg1"/>
                </a:solidFill>
              </a:rPr>
              <a:t>CheXpert</a:t>
            </a:r>
            <a:r>
              <a:rPr lang="it-IT" sz="2000" b="1" dirty="0">
                <a:solidFill>
                  <a:schemeClr val="bg1"/>
                </a:solidFill>
              </a:rPr>
              <a:t> </a:t>
            </a:r>
            <a:r>
              <a:rPr lang="it-IT" sz="2000" b="1" dirty="0" err="1">
                <a:solidFill>
                  <a:schemeClr val="bg1"/>
                </a:solidFill>
              </a:rPr>
              <a:t>competition</a:t>
            </a:r>
            <a:r>
              <a:rPr lang="it-IT" sz="2000" dirty="0">
                <a:solidFill>
                  <a:srgbClr val="FFFF00"/>
                </a:solidFill>
              </a:rPr>
              <a:t>: </a:t>
            </a:r>
            <a:r>
              <a:rPr lang="it-IT" sz="2000" dirty="0">
                <a:solidFill>
                  <a:srgbClr val="FFFF00"/>
                </a:solidFill>
                <a:hlinkClick r:id="rId7"/>
              </a:rPr>
              <a:t>https://stanfordmlgroup.github.io/competitions/chexpert/</a:t>
            </a:r>
            <a:endParaRPr lang="it-IT" sz="2000" dirty="0">
              <a:solidFill>
                <a:srgbClr val="FFFF00"/>
              </a:solidFill>
            </a:endParaRPr>
          </a:p>
          <a:p>
            <a:r>
              <a:rPr lang="it-IT" sz="2000" dirty="0" err="1">
                <a:solidFill>
                  <a:schemeClr val="bg1"/>
                </a:solidFill>
              </a:rPr>
              <a:t>Bibliography</a:t>
            </a:r>
            <a:r>
              <a:rPr lang="it-IT" sz="2000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it-IT" i="1" dirty="0" err="1">
                <a:solidFill>
                  <a:srgbClr val="FFFF00"/>
                </a:solidFill>
              </a:rPr>
              <a:t>Interpreting</a:t>
            </a:r>
            <a:r>
              <a:rPr lang="it-IT" i="1" dirty="0">
                <a:solidFill>
                  <a:srgbClr val="FFFF00"/>
                </a:solidFill>
              </a:rPr>
              <a:t> </a:t>
            </a:r>
            <a:r>
              <a:rPr lang="it-IT" i="1" dirty="0" err="1">
                <a:solidFill>
                  <a:srgbClr val="FFFF00"/>
                </a:solidFill>
              </a:rPr>
              <a:t>chest</a:t>
            </a:r>
            <a:r>
              <a:rPr lang="it-IT" i="1" dirty="0">
                <a:solidFill>
                  <a:srgbClr val="FFFF00"/>
                </a:solidFill>
              </a:rPr>
              <a:t> X-</a:t>
            </a:r>
            <a:r>
              <a:rPr lang="it-IT" i="1" dirty="0" err="1">
                <a:solidFill>
                  <a:srgbClr val="FFFF00"/>
                </a:solidFill>
              </a:rPr>
              <a:t>rays</a:t>
            </a:r>
            <a:r>
              <a:rPr lang="it-IT" i="1" dirty="0">
                <a:solidFill>
                  <a:srgbClr val="FFFF00"/>
                </a:solidFill>
              </a:rPr>
              <a:t> via </a:t>
            </a:r>
            <a:r>
              <a:rPr lang="it-IT" i="1" dirty="0" err="1">
                <a:solidFill>
                  <a:srgbClr val="FFFF00"/>
                </a:solidFill>
              </a:rPr>
              <a:t>CNNs</a:t>
            </a:r>
            <a:r>
              <a:rPr lang="it-IT" i="1" dirty="0">
                <a:solidFill>
                  <a:srgbClr val="FFFF00"/>
                </a:solidFill>
              </a:rPr>
              <a:t> </a:t>
            </a:r>
            <a:r>
              <a:rPr lang="it-IT" i="1" dirty="0" err="1">
                <a:solidFill>
                  <a:srgbClr val="FFFF00"/>
                </a:solidFill>
              </a:rPr>
              <a:t>that</a:t>
            </a:r>
            <a:r>
              <a:rPr lang="it-IT" i="1" dirty="0">
                <a:solidFill>
                  <a:srgbClr val="FFFF00"/>
                </a:solidFill>
              </a:rPr>
              <a:t> exploit </a:t>
            </a:r>
            <a:r>
              <a:rPr lang="en-US" i="1" dirty="0">
                <a:solidFill>
                  <a:srgbClr val="FFFF00"/>
                </a:solidFill>
              </a:rPr>
              <a:t>disease dependencies and uncertainty labels, </a:t>
            </a:r>
            <a:r>
              <a:rPr lang="it-IT" dirty="0" err="1">
                <a:solidFill>
                  <a:srgbClr val="FFFF00"/>
                </a:solidFill>
              </a:rPr>
              <a:t>Hieu</a:t>
            </a:r>
            <a:r>
              <a:rPr lang="it-IT" dirty="0">
                <a:solidFill>
                  <a:srgbClr val="FFFF00"/>
                </a:solidFill>
              </a:rPr>
              <a:t> H. </a:t>
            </a:r>
            <a:r>
              <a:rPr lang="it-IT" dirty="0" err="1">
                <a:solidFill>
                  <a:srgbClr val="FFFF00"/>
                </a:solidFill>
              </a:rPr>
              <a:t>Pham</a:t>
            </a:r>
            <a:r>
              <a:rPr lang="it-IT" dirty="0">
                <a:solidFill>
                  <a:srgbClr val="FFFF00"/>
                </a:solidFill>
              </a:rPr>
              <a:t>, </a:t>
            </a:r>
            <a:r>
              <a:rPr lang="it-IT" dirty="0" err="1">
                <a:solidFill>
                  <a:srgbClr val="FFFF00"/>
                </a:solidFill>
              </a:rPr>
              <a:t>Tung</a:t>
            </a:r>
            <a:r>
              <a:rPr lang="it-IT" dirty="0">
                <a:solidFill>
                  <a:srgbClr val="FFFF00"/>
                </a:solidFill>
              </a:rPr>
              <a:t> T. Le, </a:t>
            </a:r>
            <a:r>
              <a:rPr lang="it-IT" dirty="0" err="1">
                <a:solidFill>
                  <a:srgbClr val="FFFF00"/>
                </a:solidFill>
              </a:rPr>
              <a:t>Dat</a:t>
            </a:r>
            <a:r>
              <a:rPr lang="it-IT" dirty="0">
                <a:solidFill>
                  <a:srgbClr val="FFFF00"/>
                </a:solidFill>
              </a:rPr>
              <a:t> Q. Tran, </a:t>
            </a:r>
            <a:r>
              <a:rPr lang="it-IT" dirty="0" err="1">
                <a:solidFill>
                  <a:srgbClr val="FFFF00"/>
                </a:solidFill>
              </a:rPr>
              <a:t>Dat</a:t>
            </a:r>
            <a:r>
              <a:rPr lang="it-IT" dirty="0">
                <a:solidFill>
                  <a:srgbClr val="FFFF00"/>
                </a:solidFill>
              </a:rPr>
              <a:t> T. </a:t>
            </a:r>
            <a:r>
              <a:rPr lang="it-IT" dirty="0" err="1">
                <a:solidFill>
                  <a:srgbClr val="FFFF00"/>
                </a:solidFill>
              </a:rPr>
              <a:t>Ngo</a:t>
            </a:r>
            <a:r>
              <a:rPr lang="it-IT" dirty="0">
                <a:solidFill>
                  <a:srgbClr val="FFFF00"/>
                </a:solidFill>
              </a:rPr>
              <a:t>, Ha Q. </a:t>
            </a:r>
            <a:r>
              <a:rPr lang="it-IT" dirty="0" err="1">
                <a:solidFill>
                  <a:srgbClr val="FFFF00"/>
                </a:solidFill>
              </a:rPr>
              <a:t>Nguyen</a:t>
            </a:r>
            <a:r>
              <a:rPr lang="it-IT" dirty="0">
                <a:solidFill>
                  <a:srgbClr val="FFFF00"/>
                </a:solidFill>
              </a:rPr>
              <a:t> 2019</a:t>
            </a:r>
          </a:p>
          <a:p>
            <a:pPr marL="285750" indent="-28575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it-IT" i="1" dirty="0" err="1">
                <a:solidFill>
                  <a:srgbClr val="FFFF00"/>
                </a:solidFill>
              </a:rPr>
              <a:t>CheXpert</a:t>
            </a:r>
            <a:r>
              <a:rPr lang="it-IT" i="1" dirty="0">
                <a:solidFill>
                  <a:srgbClr val="FFFF00"/>
                </a:solidFill>
              </a:rPr>
              <a:t>: A Large </a:t>
            </a:r>
            <a:r>
              <a:rPr lang="it-IT" i="1" dirty="0" err="1">
                <a:solidFill>
                  <a:srgbClr val="FFFF00"/>
                </a:solidFill>
              </a:rPr>
              <a:t>Chest</a:t>
            </a:r>
            <a:r>
              <a:rPr lang="it-IT" i="1" dirty="0">
                <a:solidFill>
                  <a:srgbClr val="FFFF00"/>
                </a:solidFill>
              </a:rPr>
              <a:t> </a:t>
            </a:r>
            <a:r>
              <a:rPr lang="it-IT" i="1" dirty="0" err="1">
                <a:solidFill>
                  <a:srgbClr val="FFFF00"/>
                </a:solidFill>
              </a:rPr>
              <a:t>Radiograph</a:t>
            </a:r>
            <a:r>
              <a:rPr lang="it-IT" i="1" dirty="0">
                <a:solidFill>
                  <a:srgbClr val="FFFF00"/>
                </a:solidFill>
              </a:rPr>
              <a:t> </a:t>
            </a:r>
            <a:r>
              <a:rPr lang="it-IT" i="1" dirty="0" err="1">
                <a:solidFill>
                  <a:srgbClr val="FFFF00"/>
                </a:solidFill>
              </a:rPr>
              <a:t>Dataset</a:t>
            </a:r>
            <a:r>
              <a:rPr lang="it-IT" i="1" dirty="0">
                <a:solidFill>
                  <a:srgbClr val="FFFF00"/>
                </a:solidFill>
              </a:rPr>
              <a:t> </a:t>
            </a:r>
            <a:r>
              <a:rPr lang="en-US" i="1" dirty="0">
                <a:solidFill>
                  <a:srgbClr val="FFFF00"/>
                </a:solidFill>
              </a:rPr>
              <a:t>with Uncertainty Labels and Expert Comparison</a:t>
            </a:r>
            <a:r>
              <a:rPr lang="en-US" dirty="0">
                <a:solidFill>
                  <a:srgbClr val="FFFF00"/>
                </a:solidFill>
              </a:rPr>
              <a:t>, </a:t>
            </a:r>
            <a:r>
              <a:rPr lang="it-IT" dirty="0">
                <a:solidFill>
                  <a:srgbClr val="FFFF00"/>
                </a:solidFill>
              </a:rPr>
              <a:t>Jeremy Irvin, </a:t>
            </a:r>
            <a:r>
              <a:rPr lang="it-IT" dirty="0" err="1">
                <a:solidFill>
                  <a:srgbClr val="FFFF00"/>
                </a:solidFill>
              </a:rPr>
              <a:t>Pranav</a:t>
            </a:r>
            <a:r>
              <a:rPr lang="it-IT" dirty="0">
                <a:solidFill>
                  <a:srgbClr val="FFFF00"/>
                </a:solidFill>
              </a:rPr>
              <a:t> </a:t>
            </a:r>
            <a:r>
              <a:rPr lang="it-IT" dirty="0" err="1">
                <a:solidFill>
                  <a:srgbClr val="FFFF00"/>
                </a:solidFill>
              </a:rPr>
              <a:t>Rajpurkar</a:t>
            </a:r>
            <a:r>
              <a:rPr lang="it-IT" dirty="0">
                <a:solidFill>
                  <a:srgbClr val="FFFF00"/>
                </a:solidFill>
              </a:rPr>
              <a:t>, Michael </a:t>
            </a:r>
            <a:r>
              <a:rPr lang="it-IT" dirty="0" err="1">
                <a:solidFill>
                  <a:srgbClr val="FFFF00"/>
                </a:solidFill>
              </a:rPr>
              <a:t>Ko</a:t>
            </a:r>
            <a:r>
              <a:rPr lang="it-IT" dirty="0">
                <a:solidFill>
                  <a:srgbClr val="FFFF00"/>
                </a:solidFill>
              </a:rPr>
              <a:t>, </a:t>
            </a:r>
            <a:r>
              <a:rPr lang="it-IT" dirty="0" err="1">
                <a:solidFill>
                  <a:srgbClr val="FFFF00"/>
                </a:solidFill>
              </a:rPr>
              <a:t>Yifan</a:t>
            </a:r>
            <a:r>
              <a:rPr lang="it-IT" dirty="0">
                <a:solidFill>
                  <a:srgbClr val="FFFF00"/>
                </a:solidFill>
              </a:rPr>
              <a:t> </a:t>
            </a:r>
            <a:r>
              <a:rPr lang="it-IT" dirty="0" err="1">
                <a:solidFill>
                  <a:srgbClr val="FFFF00"/>
                </a:solidFill>
              </a:rPr>
              <a:t>Yu</a:t>
            </a:r>
            <a:r>
              <a:rPr lang="it-IT" dirty="0">
                <a:solidFill>
                  <a:srgbClr val="FFFF00"/>
                </a:solidFill>
              </a:rPr>
              <a:t>, et al.</a:t>
            </a:r>
            <a:endParaRPr lang="it-IT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21754"/>
      </p:ext>
    </p:extLst>
  </p:cSld>
  <p:clrMapOvr>
    <a:masterClrMapping/>
  </p:clrMapOvr>
  <p:transition spd="slow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15640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3939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BB948B-2E69-4848-9F65-578D789E3C26}"/>
              </a:ext>
            </a:extLst>
          </p:cNvPr>
          <p:cNvSpPr/>
          <p:nvPr/>
        </p:nvSpPr>
        <p:spPr>
          <a:xfrm rot="3229701">
            <a:off x="-2461059" y="325335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4DBC8-8F42-0949-91FA-67AACD907A90}"/>
              </a:ext>
            </a:extLst>
          </p:cNvPr>
          <p:cNvSpPr/>
          <p:nvPr/>
        </p:nvSpPr>
        <p:spPr>
          <a:xfrm rot="7415539">
            <a:off x="-2634366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668C8D7F-4B0B-8146-A74C-22022233593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44012128"/>
                  </p:ext>
                </p:extLst>
              </p:nvPr>
            </p:nvGraphicFramePr>
            <p:xfrm>
              <a:off x="2580873" y="1275223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764D4C37-C630-9947-83F0-480626E18983}">
                    <psez:zmPr id="{8419E1B5-10D0-6046-92DC-62555B813954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12700">
                          <a:solidFill>
                            <a:srgbClr val="00FDFF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668C8D7F-4B0B-8146-A74C-2202223359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80873" y="1275223"/>
                <a:ext cx="3048000" cy="1714500"/>
              </a:xfrm>
              <a:prstGeom prst="rect">
                <a:avLst/>
              </a:prstGeom>
              <a:ln w="12700">
                <a:solidFill>
                  <a:srgbClr val="00FDFF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8" name="Section Zoom 7">
                <a:extLst>
                  <a:ext uri="{FF2B5EF4-FFF2-40B4-BE49-F238E27FC236}">
                    <a16:creationId xmlns:a16="http://schemas.microsoft.com/office/drawing/2014/main" id="{63D00E04-15AA-9642-94DE-8C024F21BF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52561909"/>
                  </p:ext>
                </p:extLst>
              </p:nvPr>
            </p:nvGraphicFramePr>
            <p:xfrm>
              <a:off x="6388771" y="1272118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940E7DA8-1F6C-8C45-B552-305AAE9DAC3D}">
                    <psez:zmPr id="{275483C2-B299-1540-93A9-A77187CAE40D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12700">
                          <a:solidFill>
                            <a:srgbClr val="00FDFF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8" name="Section Zoom 7">
                <a:extLst>
                  <a:ext uri="{FF2B5EF4-FFF2-40B4-BE49-F238E27FC236}">
                    <a16:creationId xmlns:a16="http://schemas.microsoft.com/office/drawing/2014/main" id="{63D00E04-15AA-9642-94DE-8C024F21BF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88771" y="1272118"/>
                <a:ext cx="3048000" cy="1714500"/>
              </a:xfrm>
              <a:prstGeom prst="rect">
                <a:avLst/>
              </a:prstGeom>
              <a:ln w="12700">
                <a:solidFill>
                  <a:srgbClr val="00FDFF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0" name="Section Zoom 9">
                <a:extLst>
                  <a:ext uri="{FF2B5EF4-FFF2-40B4-BE49-F238E27FC236}">
                    <a16:creationId xmlns:a16="http://schemas.microsoft.com/office/drawing/2014/main" id="{B21847A0-3605-5B4C-ADCF-7294447F9EE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27478262"/>
                  </p:ext>
                </p:extLst>
              </p:nvPr>
            </p:nvGraphicFramePr>
            <p:xfrm>
              <a:off x="1310184" y="3868277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C7174569-A0F2-F847-A39B-97A1327F9849}">
                    <psez:zmPr id="{1532139F-9CB2-E84B-8A5D-BBF4BC652B0F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12700">
                          <a:solidFill>
                            <a:srgbClr val="00FDFF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0" name="Section Zoom 9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B21847A0-3605-5B4C-ADCF-7294447F9E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10184" y="3868277"/>
                <a:ext cx="3048000" cy="1714500"/>
              </a:xfrm>
              <a:prstGeom prst="rect">
                <a:avLst/>
              </a:prstGeom>
              <a:ln w="12700">
                <a:solidFill>
                  <a:srgbClr val="00FDFF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6" name="Section Zoom 15">
                <a:extLst>
                  <a:ext uri="{FF2B5EF4-FFF2-40B4-BE49-F238E27FC236}">
                    <a16:creationId xmlns:a16="http://schemas.microsoft.com/office/drawing/2014/main" id="{D4935AEC-045E-F041-945E-58C66D716A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8422619"/>
                  </p:ext>
                </p:extLst>
              </p:nvPr>
            </p:nvGraphicFramePr>
            <p:xfrm>
              <a:off x="5103190" y="3805601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482EA36B-1E42-9346-875E-D4F33A568600}">
                    <psez:zmPr id="{E98A3E7F-A1C5-F144-A94A-FF085CA31426}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12700">
                          <a:solidFill>
                            <a:srgbClr val="00FDFF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6" name="Section Zoom 15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D4935AEC-045E-F041-945E-58C66D716A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103190" y="3805601"/>
                <a:ext cx="3048000" cy="1714500"/>
              </a:xfrm>
              <a:prstGeom prst="rect">
                <a:avLst/>
              </a:prstGeom>
              <a:ln w="12700">
                <a:solidFill>
                  <a:srgbClr val="00FDFF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9" name="Section Zoom 18">
                <a:extLst>
                  <a:ext uri="{FF2B5EF4-FFF2-40B4-BE49-F238E27FC236}">
                    <a16:creationId xmlns:a16="http://schemas.microsoft.com/office/drawing/2014/main" id="{2887BE10-B19C-C542-81EA-E1AFD3B79EF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09455270"/>
                  </p:ext>
                </p:extLst>
              </p:nvPr>
            </p:nvGraphicFramePr>
            <p:xfrm>
              <a:off x="8742978" y="3709584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F87BC9CB-4A55-1947-AE9F-6DF65541B90D}">
                    <psez:zmPr id="{7BFC42EB-7AF0-9147-966B-D84451836860}" transitionDur="100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12700">
                          <a:solidFill>
                            <a:srgbClr val="00FDFF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9" name="Section Zoom 18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2887BE10-B19C-C542-81EA-E1AFD3B79EF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742978" y="3709584"/>
                <a:ext cx="3048000" cy="1714500"/>
              </a:xfrm>
              <a:prstGeom prst="rect">
                <a:avLst/>
              </a:prstGeom>
              <a:ln w="12700">
                <a:solidFill>
                  <a:srgbClr val="00FDFF"/>
                </a:solidFill>
              </a:ln>
            </p:spPr>
          </p:pic>
        </mc:Fallback>
      </mc:AlternateContent>
      <p:pic>
        <p:nvPicPr>
          <p:cNvPr id="15" name="Picture 1" descr="page1image35585680">
            <a:extLst>
              <a:ext uri="{FF2B5EF4-FFF2-40B4-BE49-F238E27FC236}">
                <a16:creationId xmlns:a16="http://schemas.microsoft.com/office/drawing/2014/main" id="{B14F7DA1-6207-5945-B47E-31B6303CA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Google Shape;596;p29">
            <a:extLst>
              <a:ext uri="{FF2B5EF4-FFF2-40B4-BE49-F238E27FC236}">
                <a16:creationId xmlns:a16="http://schemas.microsoft.com/office/drawing/2014/main" id="{97E60994-9296-504A-AFD6-03858CF94CE1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F92360-471F-634A-A83C-DC1A78EEDDC0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</p:spTree>
    <p:extLst>
      <p:ext uri="{BB962C8B-B14F-4D97-AF65-F5344CB8AC3E}">
        <p14:creationId xmlns:p14="http://schemas.microsoft.com/office/powerpoint/2010/main" val="1148544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2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CD7FB337-CC89-479A-A3AE-A66148BF5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114" y="1263207"/>
            <a:ext cx="6405285" cy="4987012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B1D1A8-05A4-4056-AD03-86E83DF58693}"/>
              </a:ext>
            </a:extLst>
          </p:cNvPr>
          <p:cNvSpPr txBox="1"/>
          <p:nvPr/>
        </p:nvSpPr>
        <p:spPr>
          <a:xfrm>
            <a:off x="1402457" y="1453275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>
                <a:solidFill>
                  <a:srgbClr val="00FDFF"/>
                </a:solidFill>
                <a:latin typeface="Roboto Condensed"/>
              </a:rPr>
              <a:t>Lasso</a:t>
            </a:r>
            <a:endParaRPr lang="en-GB" sz="3600" b="1">
              <a:latin typeface="Roboto Condensed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A24FF03-BAA4-634B-97D4-227EA6A35192}"/>
              </a:ext>
            </a:extLst>
          </p:cNvPr>
          <p:cNvSpPr txBox="1"/>
          <p:nvPr/>
        </p:nvSpPr>
        <p:spPr>
          <a:xfrm>
            <a:off x="379828" y="2819403"/>
            <a:ext cx="47548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00"/>
                </a:solidFill>
              </a:rPr>
              <a:t>We looked for the optimal hyper-parameter 𝜶 using the </a:t>
            </a:r>
            <a:r>
              <a:rPr lang="en-US" sz="2000" b="1">
                <a:solidFill>
                  <a:srgbClr val="FFFF00"/>
                </a:solidFill>
              </a:rPr>
              <a:t>validation set</a:t>
            </a:r>
          </a:p>
          <a:p>
            <a:pPr marL="2857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000" b="1">
              <a:solidFill>
                <a:srgbClr val="FFFF00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00"/>
                </a:solidFill>
              </a:rPr>
              <a:t>In the end we do not see great improvements </a:t>
            </a:r>
          </a:p>
        </p:txBody>
      </p:sp>
    </p:spTree>
    <p:extLst>
      <p:ext uri="{BB962C8B-B14F-4D97-AF65-F5344CB8AC3E}">
        <p14:creationId xmlns:p14="http://schemas.microsoft.com/office/powerpoint/2010/main" val="1694282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D348069E-512F-014F-91F9-9F6C9B212AE4}"/>
              </a:ext>
            </a:extLst>
          </p:cNvPr>
          <p:cNvSpPr txBox="1"/>
          <p:nvPr/>
        </p:nvSpPr>
        <p:spPr>
          <a:xfrm>
            <a:off x="2626941" y="2921169"/>
            <a:ext cx="69381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60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DATA PRESENTATION</a:t>
            </a:r>
          </a:p>
        </p:txBody>
      </p:sp>
      <p:pic>
        <p:nvPicPr>
          <p:cNvPr id="4" name="Picture 1" descr="page1image35585680">
            <a:extLst>
              <a:ext uri="{FF2B5EF4-FFF2-40B4-BE49-F238E27FC236}">
                <a16:creationId xmlns:a16="http://schemas.microsoft.com/office/drawing/2014/main" id="{FDFA14C9-4078-DD43-8DE9-2A8B30258B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-752108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596;p29">
            <a:extLst>
              <a:ext uri="{FF2B5EF4-FFF2-40B4-BE49-F238E27FC236}">
                <a16:creationId xmlns:a16="http://schemas.microsoft.com/office/drawing/2014/main" id="{C6A0791B-F441-BA4C-A707-3EA1F635312C}"/>
              </a:ext>
            </a:extLst>
          </p:cNvPr>
          <p:cNvSpPr txBox="1">
            <a:spLocks/>
          </p:cNvSpPr>
          <p:nvPr/>
        </p:nvSpPr>
        <p:spPr>
          <a:xfrm>
            <a:off x="4121813" y="-812494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BD4F72-E010-6244-B828-7BCBE602102D}"/>
              </a:ext>
            </a:extLst>
          </p:cNvPr>
          <p:cNvSpPr txBox="1"/>
          <p:nvPr/>
        </p:nvSpPr>
        <p:spPr>
          <a:xfrm>
            <a:off x="10248577" y="-805395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C1D775A-BEA3-A446-AC6A-612DC17233DB}"/>
              </a:ext>
            </a:extLst>
          </p:cNvPr>
          <p:cNvSpPr/>
          <p:nvPr/>
        </p:nvSpPr>
        <p:spPr>
          <a:xfrm rot="3229701">
            <a:off x="-7880992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C8A352-9EE5-4B4D-86D3-920AFA4BC252}"/>
              </a:ext>
            </a:extLst>
          </p:cNvPr>
          <p:cNvSpPr/>
          <p:nvPr/>
        </p:nvSpPr>
        <p:spPr>
          <a:xfrm rot="7415539">
            <a:off x="1007448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D920EA30-11EF-40CB-80E6-1E5E0430BA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323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1526">
        <p159:morph option="byObject"/>
      </p:transition>
    </mc:Choice>
    <mc:Fallback xmlns="">
      <p:transition spd="slow" advTm="15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page1image35585680">
            <a:extLst>
              <a:ext uri="{FF2B5EF4-FFF2-40B4-BE49-F238E27FC236}">
                <a16:creationId xmlns:a16="http://schemas.microsoft.com/office/drawing/2014/main" id="{319E7ABC-FC44-2344-9C7A-B3BEA1DB1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BE2AB2-70B0-2C40-98BF-446668929733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5" name="Google Shape;596;p29">
            <a:extLst>
              <a:ext uri="{FF2B5EF4-FFF2-40B4-BE49-F238E27FC236}">
                <a16:creationId xmlns:a16="http://schemas.microsoft.com/office/drawing/2014/main" id="{F6355CFB-0DDA-2141-9ACD-67C1677C521D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6" name="!!TextBox 1">
            <a:extLst>
              <a:ext uri="{FF2B5EF4-FFF2-40B4-BE49-F238E27FC236}">
                <a16:creationId xmlns:a16="http://schemas.microsoft.com/office/drawing/2014/main" id="{8A48875E-26D6-4848-9109-A1283C0104D5}"/>
              </a:ext>
            </a:extLst>
          </p:cNvPr>
          <p:cNvSpPr txBox="1"/>
          <p:nvPr/>
        </p:nvSpPr>
        <p:spPr>
          <a:xfrm>
            <a:off x="1879176" y="1085527"/>
            <a:ext cx="8433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>
                <a:solidFill>
                  <a:srgbClr val="00FDFF"/>
                </a:solidFill>
              </a:rPr>
              <a:t>Conclusions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A00A1D2-7EC1-C649-B9AB-34487335C050}"/>
              </a:ext>
            </a:extLst>
          </p:cNvPr>
          <p:cNvSpPr txBox="1"/>
          <p:nvPr/>
        </p:nvSpPr>
        <p:spPr>
          <a:xfrm>
            <a:off x="2835150" y="2458404"/>
            <a:ext cx="6521700" cy="29238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>
                <a:solidFill>
                  <a:srgbClr val="00B050"/>
                </a:solidFill>
              </a:rPr>
              <a:t>✓</a:t>
            </a:r>
            <a:r>
              <a:rPr lang="en-GB" sz="1800">
                <a:solidFill>
                  <a:srgbClr val="00B050"/>
                </a:solidFill>
              </a:rPr>
              <a:t>   </a:t>
            </a:r>
            <a:r>
              <a:rPr lang="en-GB" sz="1800">
                <a:solidFill>
                  <a:schemeClr val="bg1"/>
                </a:solidFill>
              </a:rPr>
              <a:t>Conditional models are very useful</a:t>
            </a:r>
          </a:p>
          <a:p>
            <a:r>
              <a:rPr lang="en-GB" sz="3200">
                <a:solidFill>
                  <a:srgbClr val="00B050"/>
                </a:solidFill>
              </a:rPr>
              <a:t>✓</a:t>
            </a:r>
            <a:r>
              <a:rPr lang="en-GB" sz="1800">
                <a:solidFill>
                  <a:srgbClr val="00B050"/>
                </a:solidFill>
              </a:rPr>
              <a:t>   </a:t>
            </a:r>
            <a:r>
              <a:rPr lang="en-GB" sz="1800">
                <a:solidFill>
                  <a:schemeClr val="bg1"/>
                </a:solidFill>
              </a:rPr>
              <a:t>Corrected labels can be helpful</a:t>
            </a:r>
          </a:p>
          <a:p>
            <a:r>
              <a:rPr lang="en-GB" sz="4000">
                <a:solidFill>
                  <a:srgbClr val="FF0000"/>
                </a:solidFill>
              </a:rPr>
              <a:t>⨯</a:t>
            </a:r>
            <a:r>
              <a:rPr lang="en-GB" sz="2800">
                <a:solidFill>
                  <a:schemeClr val="bg1"/>
                </a:solidFill>
              </a:rPr>
              <a:t> </a:t>
            </a:r>
            <a:r>
              <a:rPr lang="en-GB" sz="1800">
                <a:solidFill>
                  <a:schemeClr val="bg1"/>
                </a:solidFill>
              </a:rPr>
              <a:t> Treatment of uncertainties (because of big dataset)</a:t>
            </a:r>
          </a:p>
          <a:p>
            <a:r>
              <a:rPr lang="en-GB" sz="4000">
                <a:solidFill>
                  <a:srgbClr val="FF0000"/>
                </a:solidFill>
              </a:rPr>
              <a:t>⨯</a:t>
            </a:r>
            <a:r>
              <a:rPr lang="en-GB" sz="1800">
                <a:solidFill>
                  <a:schemeClr val="bg1"/>
                </a:solidFill>
              </a:rPr>
              <a:t>   Bagging for logistic regression</a:t>
            </a:r>
          </a:p>
          <a:p>
            <a:r>
              <a:rPr lang="en-GB" sz="4000">
                <a:solidFill>
                  <a:srgbClr val="FF0000"/>
                </a:solidFill>
              </a:rPr>
              <a:t>⨯</a:t>
            </a:r>
            <a:r>
              <a:rPr lang="en-GB" sz="1800">
                <a:solidFill>
                  <a:schemeClr val="bg1"/>
                </a:solidFill>
              </a:rPr>
              <a:t>   Regularization (e.g. lasso) (no overfitting)</a:t>
            </a:r>
          </a:p>
        </p:txBody>
      </p:sp>
    </p:spTree>
    <p:extLst>
      <p:ext uri="{BB962C8B-B14F-4D97-AF65-F5344CB8AC3E}">
        <p14:creationId xmlns:p14="http://schemas.microsoft.com/office/powerpoint/2010/main" val="2224112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A21920A-32F4-4E4B-B690-61958DD3DD33}"/>
              </a:ext>
            </a:extLst>
          </p:cNvPr>
          <p:cNvSpPr txBox="1"/>
          <p:nvPr/>
        </p:nvSpPr>
        <p:spPr>
          <a:xfrm>
            <a:off x="1983180" y="2037114"/>
            <a:ext cx="82653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8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More than </a:t>
            </a:r>
            <a:r>
              <a:rPr lang="en-IT" sz="2800" u="sng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60,000 patients</a:t>
            </a:r>
          </a:p>
          <a:p>
            <a:pPr algn="ctr"/>
            <a:endParaRPr lang="en-IT" sz="280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IT" sz="280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More than </a:t>
            </a:r>
            <a:r>
              <a:rPr lang="en-IT" sz="2800" u="sng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180,000 images</a:t>
            </a:r>
          </a:p>
          <a:p>
            <a:pPr algn="ctr"/>
            <a:endParaRPr lang="en-IT" sz="2800" u="sng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IT" sz="2800" u="sng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14 pathologies</a:t>
            </a:r>
            <a:endParaRPr lang="en-IT" sz="280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D6C544-D31A-6E45-877E-C2BB3690AC7F}"/>
              </a:ext>
            </a:extLst>
          </p:cNvPr>
          <p:cNvSpPr txBox="1"/>
          <p:nvPr/>
        </p:nvSpPr>
        <p:spPr>
          <a:xfrm>
            <a:off x="2965174" y="826930"/>
            <a:ext cx="62616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5400">
                <a:solidFill>
                  <a:srgbClr val="00FDFF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DATA PRESENTATION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4C55915-D281-194A-B7CE-E1C2DAE3EF0A}"/>
              </a:ext>
            </a:extLst>
          </p:cNvPr>
          <p:cNvGrpSpPr/>
          <p:nvPr/>
        </p:nvGrpSpPr>
        <p:grpSpPr>
          <a:xfrm>
            <a:off x="2173851" y="4800933"/>
            <a:ext cx="8526856" cy="1490641"/>
            <a:chOff x="2746678" y="4694916"/>
            <a:chExt cx="8526856" cy="1490641"/>
          </a:xfrm>
        </p:grpSpPr>
        <p:pic>
          <p:nvPicPr>
            <p:cNvPr id="11" name="Picture 1" descr="page6image19428560">
              <a:extLst>
                <a:ext uri="{FF2B5EF4-FFF2-40B4-BE49-F238E27FC236}">
                  <a16:creationId xmlns:a16="http://schemas.microsoft.com/office/drawing/2014/main" id="{A7412B10-64A1-814A-B39F-DBA219A69E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6678" y="4694916"/>
              <a:ext cx="1490641" cy="1490641"/>
            </a:xfrm>
            <a:prstGeom prst="rect">
              <a:avLst/>
            </a:prstGeom>
            <a:noFill/>
            <a:ln w="19050">
              <a:solidFill>
                <a:srgbClr val="31BFB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426D7687-3432-E14F-97E2-2D57DECD1746}"/>
                </a:ext>
              </a:extLst>
            </p:cNvPr>
            <p:cNvSpPr/>
            <p:nvPr/>
          </p:nvSpPr>
          <p:spPr>
            <a:xfrm>
              <a:off x="4445088" y="5280857"/>
              <a:ext cx="439544" cy="318757"/>
            </a:xfrm>
            <a:prstGeom prst="rightArrow">
              <a:avLst/>
            </a:prstGeom>
            <a:solidFill>
              <a:srgbClr val="31BFBE"/>
            </a:solidFill>
            <a:ln>
              <a:solidFill>
                <a:srgbClr val="31BF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875D768-1B18-4245-B325-3E1BEAA34AD8}"/>
                </a:ext>
              </a:extLst>
            </p:cNvPr>
            <p:cNvSpPr txBox="1"/>
            <p:nvPr/>
          </p:nvSpPr>
          <p:spPr>
            <a:xfrm>
              <a:off x="5092401" y="5147067"/>
              <a:ext cx="3852337" cy="646331"/>
            </a:xfrm>
            <a:prstGeom prst="rect">
              <a:avLst/>
            </a:prstGeom>
            <a:noFill/>
            <a:ln w="28575">
              <a:solidFill>
                <a:srgbClr val="31BFBE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IT" sz="1800">
                  <a:solidFill>
                    <a:schemeClr val="bg1"/>
                  </a:solidFill>
                  <a:latin typeface="+mn-lt"/>
                </a:rPr>
                <a:t>Deep Convolutional Neural Network</a:t>
              </a:r>
            </a:p>
            <a:p>
              <a:pPr algn="ctr"/>
              <a:r>
                <a:rPr lang="en-IT" sz="1800">
                  <a:solidFill>
                    <a:schemeClr val="bg1"/>
                  </a:solidFill>
                  <a:latin typeface="+mn-lt"/>
                </a:rPr>
                <a:t>(CNN)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2F895C1-ECF8-2343-8513-FDDBA5C0E37E}"/>
                </a:ext>
              </a:extLst>
            </p:cNvPr>
            <p:cNvSpPr txBox="1"/>
            <p:nvPr/>
          </p:nvSpPr>
          <p:spPr>
            <a:xfrm>
              <a:off x="4292803" y="4942303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sz="1600">
                  <a:solidFill>
                    <a:schemeClr val="bg1"/>
                  </a:solidFill>
                  <a:latin typeface="+mn-lt"/>
                </a:rPr>
                <a:t>input</a:t>
              </a:r>
              <a:endParaRPr lang="en-IT" sz="28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FD3E02-F68C-E14E-9826-CEA6588DCA13}"/>
                </a:ext>
              </a:extLst>
            </p:cNvPr>
            <p:cNvSpPr txBox="1"/>
            <p:nvPr/>
          </p:nvSpPr>
          <p:spPr>
            <a:xfrm>
              <a:off x="9806466" y="5280857"/>
              <a:ext cx="1467068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rgbClr val="31BFBE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IT" sz="1800">
                  <a:solidFill>
                    <a:srgbClr val="040F2A"/>
                  </a:solidFill>
                  <a:latin typeface="+mj-lt"/>
                </a:rPr>
                <a:t>Embeddings</a:t>
              </a:r>
              <a:endParaRPr lang="en-IT" sz="3200">
                <a:solidFill>
                  <a:srgbClr val="040F2A"/>
                </a:solidFill>
                <a:latin typeface="+mj-lt"/>
              </a:endParaRPr>
            </a:p>
          </p:txBody>
        </p:sp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5199314C-3E72-D549-9CC0-092DC5E1D15A}"/>
                </a:ext>
              </a:extLst>
            </p:cNvPr>
            <p:cNvSpPr/>
            <p:nvPr/>
          </p:nvSpPr>
          <p:spPr>
            <a:xfrm>
              <a:off x="9159153" y="5306548"/>
              <a:ext cx="439544" cy="318757"/>
            </a:xfrm>
            <a:prstGeom prst="rightArrow">
              <a:avLst/>
            </a:prstGeom>
            <a:solidFill>
              <a:srgbClr val="31BFBE"/>
            </a:solidFill>
            <a:ln>
              <a:solidFill>
                <a:srgbClr val="31BF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478769E-EE64-FB47-B91D-1ECEE549DCEA}"/>
                </a:ext>
              </a:extLst>
            </p:cNvPr>
            <p:cNvSpPr txBox="1"/>
            <p:nvPr/>
          </p:nvSpPr>
          <p:spPr>
            <a:xfrm>
              <a:off x="9006868" y="4942303"/>
              <a:ext cx="7553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sz="1600">
                  <a:solidFill>
                    <a:schemeClr val="bg1"/>
                  </a:solidFill>
                  <a:latin typeface="+mn-lt"/>
                </a:rPr>
                <a:t>output</a:t>
              </a:r>
              <a:endParaRPr lang="en-IT" sz="2800">
                <a:solidFill>
                  <a:schemeClr val="bg1"/>
                </a:solidFill>
                <a:latin typeface="+mn-lt"/>
              </a:endParaRPr>
            </a:p>
          </p:txBody>
        </p:sp>
      </p:grpSp>
      <p:pic>
        <p:nvPicPr>
          <p:cNvPr id="20" name="Picture 1" descr="page1image35585680">
            <a:extLst>
              <a:ext uri="{FF2B5EF4-FFF2-40B4-BE49-F238E27FC236}">
                <a16:creationId xmlns:a16="http://schemas.microsoft.com/office/drawing/2014/main" id="{C54D27E1-BBEF-8E45-BCEF-D8A1D5509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596;p29">
            <a:extLst>
              <a:ext uri="{FF2B5EF4-FFF2-40B4-BE49-F238E27FC236}">
                <a16:creationId xmlns:a16="http://schemas.microsoft.com/office/drawing/2014/main" id="{98F7CDDE-38E9-AE4F-953E-D9861F0EC6B0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EA6F23-F18C-B94C-B925-81CFA87413E7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D1B5880-0302-B24B-B21D-4DD7AC6657EC}"/>
              </a:ext>
            </a:extLst>
          </p:cNvPr>
          <p:cNvSpPr/>
          <p:nvPr/>
        </p:nvSpPr>
        <p:spPr>
          <a:xfrm rot="3229701">
            <a:off x="12826270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EA12CA8-7BF3-4947-BF3B-79CAF6615C83}"/>
              </a:ext>
            </a:extLst>
          </p:cNvPr>
          <p:cNvSpPr/>
          <p:nvPr/>
        </p:nvSpPr>
        <p:spPr>
          <a:xfrm rot="7415539">
            <a:off x="-799496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C3D9D0A7-5811-4141-98BD-8862EA971F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31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15789">
        <p159:morph option="byObject"/>
      </p:transition>
    </mc:Choice>
    <mc:Fallback xmlns="">
      <p:transition spd="slow" advTm="1578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3CAFE00-F6BC-B54B-BCAB-4FAD2533C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6041" y="3429000"/>
            <a:ext cx="8056410" cy="30453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3A2F4B2-77FD-4A47-B55D-98C715B44497}"/>
              </a:ext>
            </a:extLst>
          </p:cNvPr>
          <p:cNvSpPr txBox="1"/>
          <p:nvPr/>
        </p:nvSpPr>
        <p:spPr>
          <a:xfrm>
            <a:off x="6918732" y="2948944"/>
            <a:ext cx="12538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(189116 x 931)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804D52-C8E5-B040-811A-994288BA27C3}"/>
              </a:ext>
            </a:extLst>
          </p:cNvPr>
          <p:cNvSpPr txBox="1"/>
          <p:nvPr/>
        </p:nvSpPr>
        <p:spPr>
          <a:xfrm>
            <a:off x="6198413" y="2394947"/>
            <a:ext cx="3259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b="1">
                <a:solidFill>
                  <a:srgbClr val="00FDFF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Embeddings</a:t>
            </a:r>
          </a:p>
        </p:txBody>
      </p:sp>
      <p:pic>
        <p:nvPicPr>
          <p:cNvPr id="15" name="Picture 1" descr="page6image19428560">
            <a:extLst>
              <a:ext uri="{FF2B5EF4-FFF2-40B4-BE49-F238E27FC236}">
                <a16:creationId xmlns:a16="http://schemas.microsoft.com/office/drawing/2014/main" id="{355959A4-AEB7-D54D-A764-B90EB7CDB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25" y="928729"/>
            <a:ext cx="1490641" cy="1490641"/>
          </a:xfrm>
          <a:prstGeom prst="rect">
            <a:avLst/>
          </a:prstGeom>
          <a:noFill/>
          <a:ln w="19050"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F0F9800-B2A1-F84C-A6E9-FD4A8D4FA595}"/>
              </a:ext>
            </a:extLst>
          </p:cNvPr>
          <p:cNvCxnSpPr>
            <a:cxnSpLocks/>
          </p:cNvCxnSpPr>
          <p:nvPr/>
        </p:nvCxnSpPr>
        <p:spPr>
          <a:xfrm>
            <a:off x="2082018" y="2278966"/>
            <a:ext cx="1579172" cy="977755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739FCF9C-0601-2C4E-8288-101E1DD729BC}"/>
              </a:ext>
            </a:extLst>
          </p:cNvPr>
          <p:cNvGrpSpPr/>
          <p:nvPr/>
        </p:nvGrpSpPr>
        <p:grpSpPr>
          <a:xfrm>
            <a:off x="2255404" y="2138985"/>
            <a:ext cx="1230477" cy="1290015"/>
            <a:chOff x="2511432" y="1789875"/>
            <a:chExt cx="1230477" cy="1290015"/>
          </a:xfrm>
        </p:grpSpPr>
        <p:pic>
          <p:nvPicPr>
            <p:cNvPr id="2" name="Immagine 6" descr="Immagine che contiene pallacanestro, gioco, sport&#10;&#10;Descrizione generata automaticamente">
              <a:extLst>
                <a:ext uri="{FF2B5EF4-FFF2-40B4-BE49-F238E27FC236}">
                  <a16:creationId xmlns:a16="http://schemas.microsoft.com/office/drawing/2014/main" id="{6B1D08AF-317D-4112-AC4A-A7F550334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11432" y="1789875"/>
              <a:ext cx="1230477" cy="1290015"/>
            </a:xfrm>
            <a:prstGeom prst="rect">
              <a:avLst/>
            </a:prstGeom>
          </p:spPr>
        </p:pic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16F62153-B378-4AFD-AC44-6C2BC07523B1}"/>
                </a:ext>
              </a:extLst>
            </p:cNvPr>
            <p:cNvSpPr/>
            <p:nvPr/>
          </p:nvSpPr>
          <p:spPr>
            <a:xfrm>
              <a:off x="2858493" y="2291690"/>
              <a:ext cx="539952" cy="205404"/>
            </a:xfrm>
            <a:prstGeom prst="round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100">
                  <a:cs typeface="Arial"/>
                </a:rPr>
                <a:t>CNN</a:t>
              </a:r>
              <a:endParaRPr lang="it-IT" sz="1100"/>
            </a:p>
          </p:txBody>
        </p:sp>
      </p:grpSp>
      <p:pic>
        <p:nvPicPr>
          <p:cNvPr id="18" name="Picture 1" descr="page1image35585680">
            <a:extLst>
              <a:ext uri="{FF2B5EF4-FFF2-40B4-BE49-F238E27FC236}">
                <a16:creationId xmlns:a16="http://schemas.microsoft.com/office/drawing/2014/main" id="{85F37805-C6B4-8940-A393-F27E85E53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Google Shape;596;p29">
            <a:extLst>
              <a:ext uri="{FF2B5EF4-FFF2-40B4-BE49-F238E27FC236}">
                <a16:creationId xmlns:a16="http://schemas.microsoft.com/office/drawing/2014/main" id="{DD9866C6-540D-9D4F-AF73-A08225E62202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F42850D-5AAA-C741-A2D1-DABF0E824364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BF886FD-1BDD-46C3-A410-A96686AE69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984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25157">
        <p159:morph option="byObject"/>
      </p:transition>
    </mc:Choice>
    <mc:Fallback xmlns="">
      <p:transition spd="slow" advTm="2515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73D3AD7-10F1-6741-AC4C-83279792F5F4}"/>
              </a:ext>
            </a:extLst>
          </p:cNvPr>
          <p:cNvSpPr txBox="1"/>
          <p:nvPr/>
        </p:nvSpPr>
        <p:spPr>
          <a:xfrm>
            <a:off x="4427113" y="904293"/>
            <a:ext cx="25266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>
                <a:solidFill>
                  <a:srgbClr val="00FDFF"/>
                </a:solidFill>
                <a:latin typeface="+mj-lt"/>
                <a:ea typeface="Roboto Condensed" panose="02000000000000000000" pitchFamily="2" charset="0"/>
              </a:rPr>
              <a:t>14 pathologies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191EE3-7C46-264F-BA6E-FBC3DE7D4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5724" y="1624461"/>
            <a:ext cx="6660550" cy="4753998"/>
          </a:xfrm>
          <a:prstGeom prst="rect">
            <a:avLst/>
          </a:prstGeom>
          <a:effectLst/>
        </p:spPr>
      </p:pic>
      <p:pic>
        <p:nvPicPr>
          <p:cNvPr id="7" name="Picture 1" descr="page1image35585680">
            <a:extLst>
              <a:ext uri="{FF2B5EF4-FFF2-40B4-BE49-F238E27FC236}">
                <a16:creationId xmlns:a16="http://schemas.microsoft.com/office/drawing/2014/main" id="{825FC38A-0BB3-F045-B5FA-89B8ACE31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596;p29">
            <a:extLst>
              <a:ext uri="{FF2B5EF4-FFF2-40B4-BE49-F238E27FC236}">
                <a16:creationId xmlns:a16="http://schemas.microsoft.com/office/drawing/2014/main" id="{187F58D2-09F6-0D47-8DB4-E286A591C6B0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B324BB-7CD9-3E4B-ACCB-82CAB3A88D39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961F0F1-3E8B-4525-9F22-99AB6C6ADE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412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14943">
        <p159:morph option="byObject"/>
      </p:transition>
    </mc:Choice>
    <mc:Fallback xmlns="">
      <p:transition spd="slow" advTm="149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10" descr="Immagine che contiene armadietto, computer, autobus&#10;&#10;Descrizione generata automaticamente">
            <a:extLst>
              <a:ext uri="{FF2B5EF4-FFF2-40B4-BE49-F238E27FC236}">
                <a16:creationId xmlns:a16="http://schemas.microsoft.com/office/drawing/2014/main" id="{ADC3308D-39C9-45B0-83D7-56EC41FFDA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989" y="3227184"/>
            <a:ext cx="4204397" cy="31857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C8820A-1A28-674C-BEBC-ABE3B490A03F}"/>
              </a:ext>
            </a:extLst>
          </p:cNvPr>
          <p:cNvSpPr txBox="1"/>
          <p:nvPr/>
        </p:nvSpPr>
        <p:spPr>
          <a:xfrm>
            <a:off x="5399335" y="712417"/>
            <a:ext cx="1393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 err="1">
                <a:solidFill>
                  <a:srgbClr val="00FDFF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Labels</a:t>
            </a:r>
            <a:endParaRPr lang="en-IT" sz="3600" b="1" dirty="0">
              <a:solidFill>
                <a:srgbClr val="00FDFF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40394D4-3D53-EA4E-8E78-53A0531EECF4}"/>
              </a:ext>
            </a:extLst>
          </p:cNvPr>
          <p:cNvSpPr/>
          <p:nvPr/>
        </p:nvSpPr>
        <p:spPr>
          <a:xfrm>
            <a:off x="9627860" y="4684810"/>
            <a:ext cx="683117" cy="276063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7" name="Immagine 7" descr="Immagine che contiene piccolo, tavolo, uomo, torta&#10;&#10;Descrizione generata automaticamente">
            <a:extLst>
              <a:ext uri="{FF2B5EF4-FFF2-40B4-BE49-F238E27FC236}">
                <a16:creationId xmlns:a16="http://schemas.microsoft.com/office/drawing/2014/main" id="{01E70225-7DDA-4323-A5F4-B24E39C36E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0331" y="1614926"/>
            <a:ext cx="1896694" cy="1584948"/>
          </a:xfrm>
          <a:prstGeom prst="rect">
            <a:avLst/>
          </a:prstGeom>
        </p:spPr>
      </p:pic>
      <p:pic>
        <p:nvPicPr>
          <p:cNvPr id="2" name="Immagine 7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F95FCDD6-C25C-41C2-BE8B-9C31D2224B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818" y="740785"/>
            <a:ext cx="1788956" cy="2302267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24809D52-D749-4A7B-B9ED-0F7CFB787062}"/>
              </a:ext>
            </a:extLst>
          </p:cNvPr>
          <p:cNvSpPr/>
          <p:nvPr/>
        </p:nvSpPr>
        <p:spPr>
          <a:xfrm>
            <a:off x="696818" y="1407139"/>
            <a:ext cx="1742558" cy="8092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9" name="Connettore curvo 8">
            <a:extLst>
              <a:ext uri="{FF2B5EF4-FFF2-40B4-BE49-F238E27FC236}">
                <a16:creationId xmlns:a16="http://schemas.microsoft.com/office/drawing/2014/main" id="{880C917C-C22E-4FDF-AF42-90D5A38957FA}"/>
              </a:ext>
            </a:extLst>
          </p:cNvPr>
          <p:cNvCxnSpPr/>
          <p:nvPr/>
        </p:nvCxnSpPr>
        <p:spPr>
          <a:xfrm>
            <a:off x="2443439" y="1452283"/>
            <a:ext cx="1021395" cy="560784"/>
          </a:xfrm>
          <a:prstGeom prst="curvedConnector3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65A2EC74-90CC-4441-B626-DE0862D86A4C}"/>
              </a:ext>
            </a:extLst>
          </p:cNvPr>
          <p:cNvSpPr/>
          <p:nvPr/>
        </p:nvSpPr>
        <p:spPr>
          <a:xfrm rot="2880000">
            <a:off x="5185258" y="3077092"/>
            <a:ext cx="438727" cy="300184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146CE418-FFAA-4ECB-AE2F-F244B3D6DD75}"/>
              </a:ext>
            </a:extLst>
          </p:cNvPr>
          <p:cNvSpPr/>
          <p:nvPr/>
        </p:nvSpPr>
        <p:spPr>
          <a:xfrm rot="20400000">
            <a:off x="4179628" y="2504603"/>
            <a:ext cx="803346" cy="236279"/>
          </a:xfrm>
          <a:prstGeom prst="round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err="1">
                <a:latin typeface="Abadi"/>
                <a:cs typeface="Arial"/>
              </a:rPr>
              <a:t>Labeler</a:t>
            </a:r>
            <a:endParaRPr lang="it-IT" sz="1100" err="1">
              <a:latin typeface="Abadi"/>
            </a:endParaRPr>
          </a:p>
        </p:txBody>
      </p:sp>
      <p:pic>
        <p:nvPicPr>
          <p:cNvPr id="11" name="Picture 1" descr="page1image35585680">
            <a:extLst>
              <a:ext uri="{FF2B5EF4-FFF2-40B4-BE49-F238E27FC236}">
                <a16:creationId xmlns:a16="http://schemas.microsoft.com/office/drawing/2014/main" id="{182E8A26-F110-FA49-9814-AEEF760FD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596;p29">
            <a:extLst>
              <a:ext uri="{FF2B5EF4-FFF2-40B4-BE49-F238E27FC236}">
                <a16:creationId xmlns:a16="http://schemas.microsoft.com/office/drawing/2014/main" id="{A5B27A67-5243-F740-A8A9-E051B1829EB9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0ED184-3C9C-E54D-A6B0-10A8541C319B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A6E44A7-4260-4B66-A8A9-904B1B2C2A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sp>
        <p:nvSpPr>
          <p:cNvPr id="16" name="TextBox 2">
            <a:extLst>
              <a:ext uri="{FF2B5EF4-FFF2-40B4-BE49-F238E27FC236}">
                <a16:creationId xmlns:a16="http://schemas.microsoft.com/office/drawing/2014/main" id="{9DC8820A-1A28-674C-BEBC-ABE3B490A03F}"/>
              </a:ext>
            </a:extLst>
          </p:cNvPr>
          <p:cNvSpPr txBox="1"/>
          <p:nvPr/>
        </p:nvSpPr>
        <p:spPr>
          <a:xfrm>
            <a:off x="10515716" y="2857852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800" dirty="0">
                <a:solidFill>
                  <a:srgbClr val="FFFF00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Uncertainties</a:t>
            </a:r>
          </a:p>
        </p:txBody>
      </p:sp>
      <p:cxnSp>
        <p:nvCxnSpPr>
          <p:cNvPr id="17" name="Straight Arrow Connector 10">
            <a:extLst>
              <a:ext uri="{FF2B5EF4-FFF2-40B4-BE49-F238E27FC236}">
                <a16:creationId xmlns:a16="http://schemas.microsoft.com/office/drawing/2014/main" id="{9F0F9800-B2A1-F84C-A6E9-FD4A8D4FA595}"/>
              </a:ext>
            </a:extLst>
          </p:cNvPr>
          <p:cNvCxnSpPr>
            <a:cxnSpLocks/>
          </p:cNvCxnSpPr>
          <p:nvPr/>
        </p:nvCxnSpPr>
        <p:spPr>
          <a:xfrm flipH="1">
            <a:off x="10231475" y="3227184"/>
            <a:ext cx="735948" cy="136322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1235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16110">
        <p159:morph option="byObject"/>
      </p:transition>
    </mc:Choice>
    <mc:Fallback xmlns="">
      <p:transition spd="slow" advTm="161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55D183-4151-154C-BA10-7755187F6537}"/>
              </a:ext>
            </a:extLst>
          </p:cNvPr>
          <p:cNvSpPr txBox="1"/>
          <p:nvPr/>
        </p:nvSpPr>
        <p:spPr>
          <a:xfrm>
            <a:off x="4572984" y="1234894"/>
            <a:ext cx="30460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5400">
                <a:solidFill>
                  <a:srgbClr val="00FDFF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Guidelines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CE57D1-9E55-444D-BED5-E9FAA66AEB5E}"/>
              </a:ext>
            </a:extLst>
          </p:cNvPr>
          <p:cNvSpPr txBox="1"/>
          <p:nvPr/>
        </p:nvSpPr>
        <p:spPr>
          <a:xfrm>
            <a:off x="1963298" y="2473212"/>
            <a:ext cx="8265397" cy="290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IT" sz="32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 Embeddings Analysis</a:t>
            </a:r>
          </a:p>
          <a:p>
            <a:pPr algn="ctr">
              <a:lnSpc>
                <a:spcPct val="200000"/>
              </a:lnSpc>
            </a:pPr>
            <a:r>
              <a:rPr lang="en-IT" sz="32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Treatment of Uncertainties</a:t>
            </a:r>
            <a:endParaRPr lang="en-IT" sz="3200" b="1" u="sng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>
              <a:lnSpc>
                <a:spcPct val="200000"/>
              </a:lnSpc>
            </a:pPr>
            <a:r>
              <a:rPr lang="en-IT" sz="32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Pathologies Relationships</a:t>
            </a:r>
          </a:p>
        </p:txBody>
      </p:sp>
      <p:pic>
        <p:nvPicPr>
          <p:cNvPr id="6" name="Picture 1" descr="page1image35585680">
            <a:extLst>
              <a:ext uri="{FF2B5EF4-FFF2-40B4-BE49-F238E27FC236}">
                <a16:creationId xmlns:a16="http://schemas.microsoft.com/office/drawing/2014/main" id="{474789B0-E0E6-4B44-9A9E-7D20CABE0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117686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596;p29">
            <a:extLst>
              <a:ext uri="{FF2B5EF4-FFF2-40B4-BE49-F238E27FC236}">
                <a16:creationId xmlns:a16="http://schemas.microsoft.com/office/drawing/2014/main" id="{643FACBA-F04A-BC43-A201-4A6C3CF287A5}"/>
              </a:ext>
            </a:extLst>
          </p:cNvPr>
          <p:cNvSpPr txBox="1">
            <a:spLocks/>
          </p:cNvSpPr>
          <p:nvPr/>
        </p:nvSpPr>
        <p:spPr>
          <a:xfrm>
            <a:off x="4121813" y="573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84DB9-4E22-7C45-9E30-8170DF60C5E7}"/>
              </a:ext>
            </a:extLst>
          </p:cNvPr>
          <p:cNvSpPr txBox="1"/>
          <p:nvPr/>
        </p:nvSpPr>
        <p:spPr>
          <a:xfrm>
            <a:off x="10248577" y="64399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B3848D0-63C9-4394-BC6E-D98CEDF467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741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12516">
        <p159:morph option="byObject"/>
      </p:transition>
    </mc:Choice>
    <mc:Fallback xmlns="">
      <p:transition spd="slow" advTm="125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TextBox 1">
            <a:extLst>
              <a:ext uri="{FF2B5EF4-FFF2-40B4-BE49-F238E27FC236}">
                <a16:creationId xmlns:a16="http://schemas.microsoft.com/office/drawing/2014/main" id="{BB454769-1C07-8443-9454-DDDFABDAE9CC}"/>
              </a:ext>
            </a:extLst>
          </p:cNvPr>
          <p:cNvSpPr txBox="1"/>
          <p:nvPr/>
        </p:nvSpPr>
        <p:spPr>
          <a:xfrm>
            <a:off x="1879176" y="2551837"/>
            <a:ext cx="84336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5400">
                <a:solidFill>
                  <a:schemeClr val="bg1"/>
                </a:solidFill>
              </a:rPr>
              <a:t>GRAPHICAL REPRESENTATION</a:t>
            </a:r>
          </a:p>
        </p:txBody>
      </p:sp>
      <p:pic>
        <p:nvPicPr>
          <p:cNvPr id="6" name="Picture 1" descr="page1image35585680">
            <a:extLst>
              <a:ext uri="{FF2B5EF4-FFF2-40B4-BE49-F238E27FC236}">
                <a16:creationId xmlns:a16="http://schemas.microsoft.com/office/drawing/2014/main" id="{17A6E50B-76B5-0849-A4CE-5C7BF4ED5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3" y="-771314"/>
            <a:ext cx="1695467" cy="4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596;p29">
            <a:extLst>
              <a:ext uri="{FF2B5EF4-FFF2-40B4-BE49-F238E27FC236}">
                <a16:creationId xmlns:a16="http://schemas.microsoft.com/office/drawing/2014/main" id="{398302C7-C09A-544D-8234-6C4E852F294A}"/>
              </a:ext>
            </a:extLst>
          </p:cNvPr>
          <p:cNvSpPr txBox="1">
            <a:spLocks/>
          </p:cNvSpPr>
          <p:nvPr/>
        </p:nvSpPr>
        <p:spPr>
          <a:xfrm>
            <a:off x="4121813" y="-831700"/>
            <a:ext cx="3948375" cy="39894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Automated </a:t>
            </a:r>
            <a:r>
              <a:rPr lang="en-GB" sz="1600" b="1">
                <a:solidFill>
                  <a:schemeClr val="accent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Chest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GB" sz="1600" b="1">
                <a:solidFill>
                  <a:srgbClr val="00FDFF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X-Ray</a:t>
            </a:r>
            <a:r>
              <a:rPr lang="en-GB" sz="1600" b="1">
                <a:solidFill>
                  <a:schemeClr val="bg1"/>
                </a:solidFill>
                <a:latin typeface="+mn-lt"/>
                <a:ea typeface="Roboto Condensed" panose="02000000000000000000" pitchFamily="2" charset="0"/>
                <a:cs typeface="Calibri" panose="020F0502020204030204" pitchFamily="34" charset="0"/>
              </a:rPr>
              <a:t> Diagnostics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3CD250-1033-404A-9CDC-1DFB936EAAC4}"/>
              </a:ext>
            </a:extLst>
          </p:cNvPr>
          <p:cNvSpPr txBox="1"/>
          <p:nvPr/>
        </p:nvSpPr>
        <p:spPr>
          <a:xfrm>
            <a:off x="10248577" y="-824601"/>
            <a:ext cx="1826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>
                <a:solidFill>
                  <a:schemeClr val="bg1"/>
                </a:solidFill>
                <a:latin typeface="+mn-lt"/>
                <a:ea typeface="Roboto Condensed" panose="02000000000000000000" pitchFamily="2" charset="0"/>
              </a:rPr>
              <a:t>Applied Statistics A.A. 2019/2020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7B275D-214B-9C49-A6CC-0F130BFD5F78}"/>
              </a:ext>
            </a:extLst>
          </p:cNvPr>
          <p:cNvSpPr/>
          <p:nvPr/>
        </p:nvSpPr>
        <p:spPr>
          <a:xfrm rot="3229701">
            <a:off x="-7880992" y="3154793"/>
            <a:ext cx="9754486" cy="6991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9E12B3-39A9-8144-B28E-01B97C0E8730}"/>
              </a:ext>
            </a:extLst>
          </p:cNvPr>
          <p:cNvSpPr/>
          <p:nvPr/>
        </p:nvSpPr>
        <p:spPr>
          <a:xfrm rot="7415539">
            <a:off x="10074487" y="3169252"/>
            <a:ext cx="9754486" cy="693865"/>
          </a:xfrm>
          <a:prstGeom prst="rect">
            <a:avLst/>
          </a:prstGeom>
          <a:solidFill>
            <a:srgbClr val="00FDFF"/>
          </a:solidFill>
          <a:ln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3624928-CAE2-A242-ABC2-3F44C431765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771.732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995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2609">
        <p159:morph option="byObject"/>
      </p:transition>
    </mc:Choice>
    <mc:Fallback xmlns="">
      <p:transition spd="slow" advTm="26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1"/>
</p:tagLst>
</file>

<file path=ppt/theme/theme1.xml><?xml version="1.0" encoding="utf-8"?>
<a:theme xmlns:a="http://schemas.openxmlformats.org/drawingml/2006/main" name="Future26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ture26" id="{00256BF3-6996-664F-A520-3749551C85DF}" vid="{7788A5C1-26DA-5344-A165-82F043C25E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Future26</Template>
  <TotalTime>233</TotalTime>
  <Words>843</Words>
  <Application>Microsoft Macintosh PowerPoint</Application>
  <PresentationFormat>Widescreen</PresentationFormat>
  <Paragraphs>255</Paragraphs>
  <Slides>30</Slides>
  <Notes>2</Notes>
  <HiddenSlides>0</HiddenSlides>
  <MMClips>22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Abadi</vt:lpstr>
      <vt:lpstr>Arial</vt:lpstr>
      <vt:lpstr>Calibri</vt:lpstr>
      <vt:lpstr>Roboto Condensed</vt:lpstr>
      <vt:lpstr>Future26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Chest X-Ray Diagnostics</dc:title>
  <dc:creator>Francesco Giammaria</dc:creator>
  <cp:lastModifiedBy>Francesco Giammaria</cp:lastModifiedBy>
  <cp:revision>11</cp:revision>
  <dcterms:created xsi:type="dcterms:W3CDTF">2020-06-30T15:57:06Z</dcterms:created>
  <dcterms:modified xsi:type="dcterms:W3CDTF">2020-08-13T08:30:25Z</dcterms:modified>
</cp:coreProperties>
</file>

<file path=docProps/thumbnail.jpeg>
</file>